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0" r:id="rId4"/>
    <p:sldId id="261" r:id="rId5"/>
    <p:sldId id="262" r:id="rId6"/>
    <p:sldId id="263" r:id="rId7"/>
    <p:sldId id="1494" r:id="rId8"/>
    <p:sldId id="264" r:id="rId9"/>
    <p:sldId id="265" r:id="rId10"/>
    <p:sldId id="266" r:id="rId11"/>
    <p:sldId id="267" r:id="rId12"/>
    <p:sldId id="268" r:id="rId13"/>
    <p:sldId id="1237" r:id="rId14"/>
    <p:sldId id="269" r:id="rId1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2819A8-DDF6-45FE-97BC-108F461B2CDE}" v="29" dt="2021-10-14T23:06:58.916"/>
    <p1510:client id="{DC1338C6-A3B0-47CB-ADCD-451FD5227DA5}" v="1" dt="2021-10-12T12:32:12.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8" d="100"/>
          <a:sy n="68" d="100"/>
        </p:scale>
        <p:origin x="582"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95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CBBD186-ED42-4A43-A0F0-457CA8A7188C}" type="datetimeFigureOut">
              <a:rPr lang="en-US" smtClean="0"/>
              <a:t>10/14/2021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15325D6-B38A-4C8D-A7EA-BB354C646999}" type="slidenum">
              <a:rPr lang="en-US" smtClean="0"/>
              <a:t>‹#›</a:t>
            </a:fld>
            <a:endParaRPr lang="en-US"/>
          </a:p>
        </p:txBody>
      </p:sp>
    </p:spTree>
    <p:extLst>
      <p:ext uri="{BB962C8B-B14F-4D97-AF65-F5344CB8AC3E}">
        <p14:creationId xmlns:p14="http://schemas.microsoft.com/office/powerpoint/2010/main" val="288729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pprenticeship.gov/"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2.ed.gov/admins/finaid/accred/index.htm" TargetMode="External"/><Relationship Id="rId5" Type="http://schemas.openxmlformats.org/officeDocument/2006/relationships/hyperlink" Target="https://www.ansica.org/wwwversion2/outside/CAPdirectory.asp?menuID=212" TargetMode="External"/><Relationship Id="rId4" Type="http://schemas.openxmlformats.org/officeDocument/2006/relationships/hyperlink" Target="http://inquiry.vba.va.gov/weamspub/buildSearchInstitutionCriteria.do"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a:t>Gold Mine” is appropriate. SkillBridge benefits the Servicemember, Businesses, CareerSource and the community. SkB is a LVERs friend – an incredible opportunity most of us did not have. I hope to convince you to add this tool to your toolbox. </a:t>
            </a:r>
          </a:p>
          <a:p>
            <a:endParaRPr lang="en-US" sz="2000"/>
          </a:p>
          <a:p>
            <a:endParaRPr lang="en-US" sz="2000"/>
          </a:p>
          <a:p>
            <a:r>
              <a:rPr lang="en-US" sz="2000" b="1"/>
              <a:t>Survey – Have you heard of it? Raise hands for general understanding. Any participants?  I like informal- I’ll certainly take any questions at the conclusion, Ask your questions anytime. We’ll all get the most out of this thru discission.</a:t>
            </a:r>
          </a:p>
          <a:p>
            <a:endParaRPr lang="en-US"/>
          </a:p>
        </p:txBody>
      </p:sp>
      <p:sp>
        <p:nvSpPr>
          <p:cNvPr id="4" name="Slide Number Placeholder 3"/>
          <p:cNvSpPr>
            <a:spLocks noGrp="1"/>
          </p:cNvSpPr>
          <p:nvPr>
            <p:ph type="sldNum" sz="quarter" idx="5"/>
          </p:nvPr>
        </p:nvSpPr>
        <p:spPr/>
        <p:txBody>
          <a:bodyPr/>
          <a:lstStyle/>
          <a:p>
            <a:fld id="{015325D6-B38A-4C8D-A7EA-BB354C646999}" type="slidenum">
              <a:rPr lang="en-US" smtClean="0"/>
              <a:t>1</a:t>
            </a:fld>
            <a:endParaRPr lang="en-US"/>
          </a:p>
        </p:txBody>
      </p:sp>
    </p:spTree>
    <p:extLst>
      <p:ext uri="{BB962C8B-B14F-4D97-AF65-F5344CB8AC3E}">
        <p14:creationId xmlns:p14="http://schemas.microsoft.com/office/powerpoint/2010/main" val="4024986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It’s not too good to be true. Local HR will fight you on that. Educate yourself and sell it.</a:t>
            </a:r>
          </a:p>
          <a:p>
            <a:endParaRPr lang="en-US" sz="1800"/>
          </a:p>
          <a:p>
            <a:r>
              <a:rPr lang="en-US" sz="1800"/>
              <a:t>EDC’s love it- envision you region “on the map”.</a:t>
            </a:r>
          </a:p>
        </p:txBody>
      </p:sp>
      <p:sp>
        <p:nvSpPr>
          <p:cNvPr id="4" name="Slide Number Placeholder 3"/>
          <p:cNvSpPr>
            <a:spLocks noGrp="1"/>
          </p:cNvSpPr>
          <p:nvPr>
            <p:ph type="sldNum" sz="quarter" idx="5"/>
          </p:nvPr>
        </p:nvSpPr>
        <p:spPr/>
        <p:txBody>
          <a:bodyPr/>
          <a:lstStyle/>
          <a:p>
            <a:fld id="{015325D6-B38A-4C8D-A7EA-BB354C646999}" type="slidenum">
              <a:rPr lang="en-US" smtClean="0"/>
              <a:t>11</a:t>
            </a:fld>
            <a:endParaRPr lang="en-US"/>
          </a:p>
        </p:txBody>
      </p:sp>
    </p:spTree>
    <p:extLst>
      <p:ext uri="{BB962C8B-B14F-4D97-AF65-F5344CB8AC3E}">
        <p14:creationId xmlns:p14="http://schemas.microsoft.com/office/powerpoint/2010/main" val="1643857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t>SkB fits nicely with everything we do. Stack-up the incentives to make your candidates irresistible.</a:t>
            </a:r>
          </a:p>
          <a:p>
            <a:endParaRPr lang="en-US" sz="1800" b="1"/>
          </a:p>
          <a:p>
            <a:r>
              <a:rPr lang="en-US" sz="1800" b="1"/>
              <a:t>Example- Mag Aero paying for Security plus to meet contractual requirements- let O2O, pay for that, VF and us for everything else they need.</a:t>
            </a:r>
          </a:p>
        </p:txBody>
      </p:sp>
      <p:sp>
        <p:nvSpPr>
          <p:cNvPr id="4" name="Slide Number Placeholder 3"/>
          <p:cNvSpPr>
            <a:spLocks noGrp="1"/>
          </p:cNvSpPr>
          <p:nvPr>
            <p:ph type="sldNum" sz="quarter" idx="5"/>
          </p:nvPr>
        </p:nvSpPr>
        <p:spPr/>
        <p:txBody>
          <a:bodyPr/>
          <a:lstStyle/>
          <a:p>
            <a:fld id="{015325D6-B38A-4C8D-A7EA-BB354C646999}" type="slidenum">
              <a:rPr lang="en-US" smtClean="0"/>
              <a:t>12</a:t>
            </a:fld>
            <a:endParaRPr lang="en-US"/>
          </a:p>
        </p:txBody>
      </p:sp>
    </p:spTree>
    <p:extLst>
      <p:ext uri="{BB962C8B-B14F-4D97-AF65-F5344CB8AC3E}">
        <p14:creationId xmlns:p14="http://schemas.microsoft.com/office/powerpoint/2010/main" val="1759682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5325D6-B38A-4C8D-A7EA-BB354C646999}" type="slidenum">
              <a:rPr lang="en-US" smtClean="0"/>
              <a:t>14</a:t>
            </a:fld>
            <a:endParaRPr lang="en-US"/>
          </a:p>
        </p:txBody>
      </p:sp>
    </p:spTree>
    <p:extLst>
      <p:ext uri="{BB962C8B-B14F-4D97-AF65-F5344CB8AC3E}">
        <p14:creationId xmlns:p14="http://schemas.microsoft.com/office/powerpoint/2010/main" val="1412075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t>I’ll start with a basic overview of what SkB is, why it’s a goldmine, and why you want to participate. We’ll discuss key player roles and responsibilities, program highlights, and wrap up with a 5W summary and your questions.</a:t>
            </a:r>
          </a:p>
          <a:p>
            <a:endParaRPr lang="en-US"/>
          </a:p>
        </p:txBody>
      </p:sp>
      <p:sp>
        <p:nvSpPr>
          <p:cNvPr id="4" name="Slide Number Placeholder 3"/>
          <p:cNvSpPr>
            <a:spLocks noGrp="1"/>
          </p:cNvSpPr>
          <p:nvPr>
            <p:ph type="sldNum" sz="quarter" idx="5"/>
          </p:nvPr>
        </p:nvSpPr>
        <p:spPr/>
        <p:txBody>
          <a:bodyPr/>
          <a:lstStyle/>
          <a:p>
            <a:fld id="{015325D6-B38A-4C8D-A7EA-BB354C646999}" type="slidenum">
              <a:rPr lang="en-US" smtClean="0"/>
              <a:t>2</a:t>
            </a:fld>
            <a:endParaRPr lang="en-US"/>
          </a:p>
        </p:txBody>
      </p:sp>
    </p:spTree>
    <p:extLst>
      <p:ext uri="{BB962C8B-B14F-4D97-AF65-F5344CB8AC3E}">
        <p14:creationId xmlns:p14="http://schemas.microsoft.com/office/powerpoint/2010/main" val="1363831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t>180 days out- service members gain training and experience that’s gold for their transition.</a:t>
            </a:r>
          </a:p>
          <a:p>
            <a:endParaRPr lang="en-US" sz="1800" b="1"/>
          </a:p>
          <a:p>
            <a:r>
              <a:rPr lang="en-US" sz="1800" b="1"/>
              <a:t>Everyone wins. TSM get theirs; no brainer for business; CareerSource is front and center.</a:t>
            </a:r>
          </a:p>
          <a:p>
            <a:endParaRPr lang="en-US" sz="1800" b="1"/>
          </a:p>
          <a:p>
            <a:r>
              <a:rPr lang="en-US" sz="1800" b="1"/>
              <a:t>It’s huge! 200k TSM’s, and the pipeline is steady.</a:t>
            </a:r>
          </a:p>
          <a:p>
            <a:endParaRPr lang="en-US"/>
          </a:p>
        </p:txBody>
      </p:sp>
      <p:sp>
        <p:nvSpPr>
          <p:cNvPr id="4" name="Slide Number Placeholder 3"/>
          <p:cNvSpPr>
            <a:spLocks noGrp="1"/>
          </p:cNvSpPr>
          <p:nvPr>
            <p:ph type="sldNum" sz="quarter" idx="5"/>
          </p:nvPr>
        </p:nvSpPr>
        <p:spPr/>
        <p:txBody>
          <a:bodyPr/>
          <a:lstStyle/>
          <a:p>
            <a:fld id="{015325D6-B38A-4C8D-A7EA-BB354C646999}" type="slidenum">
              <a:rPr lang="en-US" smtClean="0"/>
              <a:t>3</a:t>
            </a:fld>
            <a:endParaRPr lang="en-US"/>
          </a:p>
        </p:txBody>
      </p:sp>
    </p:spTree>
    <p:extLst>
      <p:ext uri="{BB962C8B-B14F-4D97-AF65-F5344CB8AC3E}">
        <p14:creationId xmlns:p14="http://schemas.microsoft.com/office/powerpoint/2010/main" val="287929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t>Not just a local deal ~30% of applicants come from “other” locations. They were stationed here before, grew up here or want to be here-Veteran friendly, taxes, climate, etc.</a:t>
            </a:r>
          </a:p>
          <a:p>
            <a:endParaRPr lang="en-US"/>
          </a:p>
        </p:txBody>
      </p:sp>
      <p:sp>
        <p:nvSpPr>
          <p:cNvPr id="4" name="Slide Number Placeholder 3"/>
          <p:cNvSpPr>
            <a:spLocks noGrp="1"/>
          </p:cNvSpPr>
          <p:nvPr>
            <p:ph type="sldNum" sz="quarter" idx="5"/>
          </p:nvPr>
        </p:nvSpPr>
        <p:spPr/>
        <p:txBody>
          <a:bodyPr/>
          <a:lstStyle/>
          <a:p>
            <a:fld id="{015325D6-B38A-4C8D-A7EA-BB354C646999}" type="slidenum">
              <a:rPr lang="en-US" smtClean="0"/>
              <a:t>4</a:t>
            </a:fld>
            <a:endParaRPr lang="en-US"/>
          </a:p>
        </p:txBody>
      </p:sp>
    </p:spTree>
    <p:extLst>
      <p:ext uri="{BB962C8B-B14F-4D97-AF65-F5344CB8AC3E}">
        <p14:creationId xmlns:p14="http://schemas.microsoft.com/office/powerpoint/2010/main" val="2103401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829096"/>
          </a:xfrm>
        </p:spPr>
        <p:txBody>
          <a:bodyPr/>
          <a:lstStyle/>
          <a:p>
            <a:r>
              <a:rPr lang="en-US"/>
              <a:t>Three tracks – we have focused solely on internships-</a:t>
            </a:r>
            <a:r>
              <a:rPr lang="en-US" baseline="0"/>
              <a:t> it was just a good space for us. We spent our time taking individual TSM applications and  working with local businesses to create a match.</a:t>
            </a:r>
          </a:p>
          <a:p>
            <a:endParaRPr lang="en-US" baseline="0"/>
          </a:p>
          <a:p>
            <a:r>
              <a:rPr lang="en-US" kern="1200">
                <a:solidFill>
                  <a:schemeClr val="tx1"/>
                </a:solidFill>
                <a:effectLst/>
                <a:latin typeface="+mn-lt"/>
                <a:ea typeface="+mn-ea"/>
                <a:cs typeface="+mn-cs"/>
              </a:rPr>
              <a:t>Be registered with U.S. Department of Labor (DOL) and/or registered in the state in which it operates - See U.S. DOL’s “List of State Apprenticeship Websites” - </a:t>
            </a:r>
            <a:r>
              <a:rPr lang="en-US" u="sng" kern="1200">
                <a:solidFill>
                  <a:schemeClr val="tx1"/>
                </a:solidFill>
                <a:effectLst/>
                <a:latin typeface="+mn-lt"/>
                <a:ea typeface="+mn-ea"/>
                <a:cs typeface="+mn-cs"/>
                <a:hlinkClick r:id="rId3"/>
              </a:rPr>
              <a:t>https://www.apprenticeship.gov/</a:t>
            </a:r>
            <a:endParaRPr lang="en-US" u="sng" kern="1200">
              <a:solidFill>
                <a:schemeClr val="tx1"/>
              </a:solidFill>
              <a:effectLst/>
              <a:latin typeface="+mn-lt"/>
              <a:ea typeface="+mn-ea"/>
              <a:cs typeface="+mn-cs"/>
            </a:endParaRPr>
          </a:p>
          <a:p>
            <a:r>
              <a:rPr lang="en-US" kern="1200">
                <a:solidFill>
                  <a:schemeClr val="tx1"/>
                </a:solidFill>
                <a:effectLst/>
                <a:latin typeface="+mn-lt"/>
                <a:ea typeface="+mn-ea"/>
                <a:cs typeface="+mn-cs"/>
              </a:rPr>
              <a:t> </a:t>
            </a:r>
          </a:p>
          <a:p>
            <a:r>
              <a:rPr lang="en-US" kern="1200">
                <a:solidFill>
                  <a:schemeClr val="tx1"/>
                </a:solidFill>
                <a:effectLst/>
                <a:latin typeface="+mn-lt"/>
                <a:ea typeface="+mn-ea"/>
                <a:cs typeface="+mn-cs"/>
              </a:rPr>
              <a:t>b. Be an “Education and Job Training Program” approved by the U.S. Department of Veterans Affairs (VA). See U.S. Department of Veterans Affairs “Search for Approved Education and Job Training Programs” web site - </a:t>
            </a:r>
            <a:r>
              <a:rPr lang="en-US" u="sng" kern="1200">
                <a:solidFill>
                  <a:schemeClr val="tx1"/>
                </a:solidFill>
                <a:effectLst/>
                <a:latin typeface="+mn-lt"/>
                <a:ea typeface="+mn-ea"/>
                <a:cs typeface="+mn-cs"/>
                <a:hlinkClick r:id="rId4"/>
              </a:rPr>
              <a:t>http://inquiry.vba.va.gov/weamspub/buildSearchInstitutionCriteria.do</a:t>
            </a:r>
            <a:r>
              <a:rPr lang="en-US" kern="1200">
                <a:solidFill>
                  <a:schemeClr val="tx1"/>
                </a:solidFill>
                <a:effectLst/>
                <a:latin typeface="+mn-lt"/>
                <a:ea typeface="+mn-ea"/>
                <a:cs typeface="+mn-cs"/>
              </a:rPr>
              <a:t>.</a:t>
            </a:r>
          </a:p>
          <a:p>
            <a:r>
              <a:rPr lang="en-US" kern="1200">
                <a:solidFill>
                  <a:schemeClr val="tx1"/>
                </a:solidFill>
                <a:effectLst/>
                <a:latin typeface="+mn-lt"/>
                <a:ea typeface="+mn-ea"/>
                <a:cs typeface="+mn-cs"/>
              </a:rPr>
              <a:t> </a:t>
            </a:r>
          </a:p>
          <a:p>
            <a:r>
              <a:rPr lang="en-US" kern="1200">
                <a:solidFill>
                  <a:schemeClr val="tx1"/>
                </a:solidFill>
                <a:effectLst/>
                <a:latin typeface="+mn-lt"/>
                <a:ea typeface="+mn-ea"/>
                <a:cs typeface="+mn-cs"/>
              </a:rPr>
              <a:t>c. Be a certificate program accredited by the American National Standards Institute (ANSI). See ANSI’s “Directory of Accredited Certificate Issuers, Applicants, and Suspended Issuers” web site </a:t>
            </a:r>
            <a:r>
              <a:rPr lang="en-US" kern="1200">
                <a:solidFill>
                  <a:schemeClr val="tx1"/>
                </a:solidFill>
                <a:effectLst/>
                <a:latin typeface="+mn-lt"/>
                <a:ea typeface="+mn-ea"/>
                <a:cs typeface="+mn-cs"/>
                <a:hlinkClick r:id="rId5"/>
              </a:rPr>
              <a:t>https://www.ansica.org/wwwversion2/outside/CAPdirectory.asp?menuID=212</a:t>
            </a:r>
            <a:endParaRPr lang="en-US" kern="1200">
              <a:solidFill>
                <a:schemeClr val="tx1"/>
              </a:solidFill>
              <a:effectLst/>
              <a:latin typeface="+mn-lt"/>
              <a:ea typeface="+mn-ea"/>
              <a:cs typeface="+mn-cs"/>
            </a:endParaRPr>
          </a:p>
          <a:p>
            <a:r>
              <a:rPr lang="en-US" kern="1200">
                <a:solidFill>
                  <a:schemeClr val="tx1"/>
                </a:solidFill>
                <a:effectLst/>
                <a:latin typeface="+mn-lt"/>
                <a:ea typeface="+mn-ea"/>
                <a:cs typeface="+mn-cs"/>
              </a:rPr>
              <a:t> </a:t>
            </a:r>
          </a:p>
          <a:p>
            <a:r>
              <a:rPr lang="en-US" kern="1200">
                <a:solidFill>
                  <a:schemeClr val="tx1"/>
                </a:solidFill>
                <a:effectLst/>
                <a:latin typeface="+mn-lt"/>
                <a:ea typeface="+mn-ea"/>
                <a:cs typeface="+mn-cs"/>
              </a:rPr>
              <a:t> </a:t>
            </a:r>
          </a:p>
          <a:p>
            <a:r>
              <a:rPr lang="en-US" kern="1200">
                <a:solidFill>
                  <a:schemeClr val="tx1"/>
                </a:solidFill>
                <a:effectLst/>
                <a:latin typeface="+mn-lt"/>
                <a:ea typeface="+mn-ea"/>
                <a:cs typeface="+mn-cs"/>
              </a:rPr>
              <a:t>d. Be accredited by an accrediting agency recognized by the U.S. Department of Education. See U.S. Department of Education’s “Database of Accredited Programs and Institutions” web site – </a:t>
            </a:r>
            <a:r>
              <a:rPr lang="en-US" u="sng" kern="1200">
                <a:solidFill>
                  <a:schemeClr val="tx1"/>
                </a:solidFill>
                <a:effectLst/>
                <a:latin typeface="+mn-lt"/>
                <a:ea typeface="+mn-ea"/>
                <a:cs typeface="+mn-cs"/>
                <a:hlinkClick r:id="rId6"/>
              </a:rPr>
              <a:t>http://www2.ed.gov/admins/finaid/accred/index.htm</a:t>
            </a:r>
            <a:endParaRPr lang="en-US"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015325D6-B38A-4C8D-A7EA-BB354C646999}" type="slidenum">
              <a:rPr lang="en-US" smtClean="0"/>
              <a:t>5</a:t>
            </a:fld>
            <a:endParaRPr lang="en-US"/>
          </a:p>
        </p:txBody>
      </p:sp>
    </p:spTree>
    <p:extLst>
      <p:ext uri="{BB962C8B-B14F-4D97-AF65-F5344CB8AC3E}">
        <p14:creationId xmlns:p14="http://schemas.microsoft.com/office/powerpoint/2010/main" val="603891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a:t>You’ll certainly customize IAW your regional policies. Bottom line – a SkillBridge participant is much like any other candidate-consistent contact thru placement.</a:t>
            </a:r>
          </a:p>
        </p:txBody>
      </p:sp>
      <p:sp>
        <p:nvSpPr>
          <p:cNvPr id="4" name="Slide Number Placeholder 3"/>
          <p:cNvSpPr>
            <a:spLocks noGrp="1"/>
          </p:cNvSpPr>
          <p:nvPr>
            <p:ph type="sldNum" sz="quarter" idx="5"/>
          </p:nvPr>
        </p:nvSpPr>
        <p:spPr/>
        <p:txBody>
          <a:bodyPr/>
          <a:lstStyle/>
          <a:p>
            <a:fld id="{015325D6-B38A-4C8D-A7EA-BB354C646999}" type="slidenum">
              <a:rPr lang="en-US" smtClean="0"/>
              <a:t>6</a:t>
            </a:fld>
            <a:endParaRPr lang="en-US"/>
          </a:p>
        </p:txBody>
      </p:sp>
    </p:spTree>
    <p:extLst>
      <p:ext uri="{BB962C8B-B14F-4D97-AF65-F5344CB8AC3E}">
        <p14:creationId xmlns:p14="http://schemas.microsoft.com/office/powerpoint/2010/main" val="4077860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All New. July 1</a:t>
            </a:r>
            <a:r>
              <a:rPr lang="en-US" sz="1800" baseline="30000"/>
              <a:t>st</a:t>
            </a:r>
            <a:r>
              <a:rPr lang="en-US" sz="1800"/>
              <a:t> Veterans Florida became the principal agent for SkillBridge. October 1</a:t>
            </a:r>
            <a:r>
              <a:rPr lang="en-US" sz="1800" baseline="30000"/>
              <a:t>st</a:t>
            </a:r>
            <a:r>
              <a:rPr lang="en-US" sz="1800"/>
              <a:t>, All participants must choose from an approved program from the site.</a:t>
            </a:r>
          </a:p>
          <a:p>
            <a:endParaRPr lang="en-US" sz="1800"/>
          </a:p>
          <a:p>
            <a:r>
              <a:rPr lang="en-US" sz="1800"/>
              <a:t>Just need to keep CareerSource’s seat at the table – work with both </a:t>
            </a:r>
            <a:r>
              <a:rPr lang="en-US" sz="1800" err="1"/>
              <a:t>particpants</a:t>
            </a:r>
            <a:r>
              <a:rPr lang="en-US" sz="1800"/>
              <a:t> and businesses to create opportunity.</a:t>
            </a:r>
          </a:p>
          <a:p>
            <a:endParaRPr lang="en-US" sz="1800"/>
          </a:p>
          <a:p>
            <a:r>
              <a:rPr lang="en-US" sz="1800"/>
              <a:t>We set it-up, Jeremey puts a bow on it.</a:t>
            </a:r>
          </a:p>
        </p:txBody>
      </p:sp>
      <p:sp>
        <p:nvSpPr>
          <p:cNvPr id="4" name="Slide Number Placeholder 3"/>
          <p:cNvSpPr>
            <a:spLocks noGrp="1"/>
          </p:cNvSpPr>
          <p:nvPr>
            <p:ph type="sldNum" sz="quarter" idx="5"/>
          </p:nvPr>
        </p:nvSpPr>
        <p:spPr/>
        <p:txBody>
          <a:bodyPr/>
          <a:lstStyle/>
          <a:p>
            <a:fld id="{015325D6-B38A-4C8D-A7EA-BB354C646999}" type="slidenum">
              <a:rPr lang="en-US" smtClean="0"/>
              <a:t>8</a:t>
            </a:fld>
            <a:endParaRPr lang="en-US"/>
          </a:p>
        </p:txBody>
      </p:sp>
    </p:spTree>
    <p:extLst>
      <p:ext uri="{BB962C8B-B14F-4D97-AF65-F5344CB8AC3E}">
        <p14:creationId xmlns:p14="http://schemas.microsoft.com/office/powerpoint/2010/main" val="412684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You’ll certainly implement IAW with your local policy. SkB applicants are a talent pipeline. Manage them as such.</a:t>
            </a:r>
          </a:p>
          <a:p>
            <a:endParaRPr lang="en-US" sz="1800"/>
          </a:p>
          <a:p>
            <a:r>
              <a:rPr lang="en-US" sz="1800"/>
              <a:t>Consistent contact from initial appointment, to placement, and follow-up.</a:t>
            </a:r>
          </a:p>
        </p:txBody>
      </p:sp>
      <p:sp>
        <p:nvSpPr>
          <p:cNvPr id="4" name="Slide Number Placeholder 3"/>
          <p:cNvSpPr>
            <a:spLocks noGrp="1"/>
          </p:cNvSpPr>
          <p:nvPr>
            <p:ph type="sldNum" sz="quarter" idx="5"/>
          </p:nvPr>
        </p:nvSpPr>
        <p:spPr/>
        <p:txBody>
          <a:bodyPr/>
          <a:lstStyle/>
          <a:p>
            <a:fld id="{015325D6-B38A-4C8D-A7EA-BB354C646999}" type="slidenum">
              <a:rPr lang="en-US" smtClean="0"/>
              <a:t>9</a:t>
            </a:fld>
            <a:endParaRPr lang="en-US"/>
          </a:p>
        </p:txBody>
      </p:sp>
    </p:spTree>
    <p:extLst>
      <p:ext uri="{BB962C8B-B14F-4D97-AF65-F5344CB8AC3E}">
        <p14:creationId xmlns:p14="http://schemas.microsoft.com/office/powerpoint/2010/main" val="3366528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This is how CSOW and CSGC got there. Each region’s path will be different.</a:t>
            </a:r>
          </a:p>
          <a:p>
            <a:endParaRPr lang="en-US" sz="1800"/>
          </a:p>
          <a:p>
            <a:r>
              <a:rPr lang="en-US" sz="1800"/>
              <a:t>Partnership with and referrals from your installations is key.</a:t>
            </a:r>
          </a:p>
        </p:txBody>
      </p:sp>
      <p:sp>
        <p:nvSpPr>
          <p:cNvPr id="4" name="Slide Number Placeholder 3"/>
          <p:cNvSpPr>
            <a:spLocks noGrp="1"/>
          </p:cNvSpPr>
          <p:nvPr>
            <p:ph type="sldNum" sz="quarter" idx="5"/>
          </p:nvPr>
        </p:nvSpPr>
        <p:spPr/>
        <p:txBody>
          <a:bodyPr/>
          <a:lstStyle/>
          <a:p>
            <a:fld id="{015325D6-B38A-4C8D-A7EA-BB354C646999}" type="slidenum">
              <a:rPr lang="en-US" smtClean="0"/>
              <a:t>10</a:t>
            </a:fld>
            <a:endParaRPr lang="en-US"/>
          </a:p>
        </p:txBody>
      </p:sp>
    </p:spTree>
    <p:extLst>
      <p:ext uri="{BB962C8B-B14F-4D97-AF65-F5344CB8AC3E}">
        <p14:creationId xmlns:p14="http://schemas.microsoft.com/office/powerpoint/2010/main" val="1447930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2727-275E-401C-8194-F219F0F0E6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B24523-D2DC-4308-8994-3E27B12373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221543-1309-4495-8F16-45EAEE27143D}"/>
              </a:ext>
            </a:extLst>
          </p:cNvPr>
          <p:cNvSpPr>
            <a:spLocks noGrp="1"/>
          </p:cNvSpPr>
          <p:nvPr>
            <p:ph type="dt" sz="half" idx="10"/>
          </p:nvPr>
        </p:nvSpPr>
        <p:spPr/>
        <p:txBody>
          <a:bodyPr/>
          <a:lstStyle/>
          <a:p>
            <a:fld id="{A6305DB2-CFFB-4D81-8C56-2150E4A7C1B6}" type="datetimeFigureOut">
              <a:rPr lang="en-US" smtClean="0"/>
              <a:t>10/14/2021</a:t>
            </a:fld>
            <a:endParaRPr lang="en-US"/>
          </a:p>
        </p:txBody>
      </p:sp>
      <p:sp>
        <p:nvSpPr>
          <p:cNvPr id="5" name="Footer Placeholder 4">
            <a:extLst>
              <a:ext uri="{FF2B5EF4-FFF2-40B4-BE49-F238E27FC236}">
                <a16:creationId xmlns:a16="http://schemas.microsoft.com/office/drawing/2014/main" id="{F74C5C8A-7E30-4344-ACBF-66F3F9A0A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CF3FF-4718-4227-A39A-6055D4FA1205}"/>
              </a:ext>
            </a:extLst>
          </p:cNvPr>
          <p:cNvSpPr>
            <a:spLocks noGrp="1"/>
          </p:cNvSpPr>
          <p:nvPr>
            <p:ph type="sldNum" sz="quarter" idx="12"/>
          </p:nvPr>
        </p:nvSpPr>
        <p:spPr/>
        <p:txBody>
          <a:bodyPr/>
          <a:lstStyle/>
          <a:p>
            <a:fld id="{3D46B170-DE8B-4929-B953-3379E556ECF6}" type="slidenum">
              <a:rPr lang="en-US" smtClean="0"/>
              <a:t>‹#›</a:t>
            </a:fld>
            <a:endParaRPr lang="en-US"/>
          </a:p>
        </p:txBody>
      </p:sp>
    </p:spTree>
    <p:extLst>
      <p:ext uri="{BB962C8B-B14F-4D97-AF65-F5344CB8AC3E}">
        <p14:creationId xmlns:p14="http://schemas.microsoft.com/office/powerpoint/2010/main" val="248907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3187F-D1D6-45C0-8489-8A856E1168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343988-9FF0-44F9-A4BE-FB62E17D4B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11BA12-D531-4DA4-A5A0-9A736ED26B91}"/>
              </a:ext>
            </a:extLst>
          </p:cNvPr>
          <p:cNvSpPr>
            <a:spLocks noGrp="1"/>
          </p:cNvSpPr>
          <p:nvPr>
            <p:ph type="dt" sz="half" idx="10"/>
          </p:nvPr>
        </p:nvSpPr>
        <p:spPr/>
        <p:txBody>
          <a:bodyPr/>
          <a:lstStyle/>
          <a:p>
            <a:fld id="{A6305DB2-CFFB-4D81-8C56-2150E4A7C1B6}" type="datetimeFigureOut">
              <a:rPr lang="en-US" smtClean="0"/>
              <a:t>10/14/2021</a:t>
            </a:fld>
            <a:endParaRPr lang="en-US"/>
          </a:p>
        </p:txBody>
      </p:sp>
      <p:sp>
        <p:nvSpPr>
          <p:cNvPr id="5" name="Footer Placeholder 4">
            <a:extLst>
              <a:ext uri="{FF2B5EF4-FFF2-40B4-BE49-F238E27FC236}">
                <a16:creationId xmlns:a16="http://schemas.microsoft.com/office/drawing/2014/main" id="{EDA7B8ED-BDA1-422F-89F1-2E34DD3AA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DC319-CF65-4563-9090-1DF203899E2E}"/>
              </a:ext>
            </a:extLst>
          </p:cNvPr>
          <p:cNvSpPr>
            <a:spLocks noGrp="1"/>
          </p:cNvSpPr>
          <p:nvPr>
            <p:ph type="sldNum" sz="quarter" idx="12"/>
          </p:nvPr>
        </p:nvSpPr>
        <p:spPr/>
        <p:txBody>
          <a:bodyPr/>
          <a:lstStyle/>
          <a:p>
            <a:fld id="{3D46B170-DE8B-4929-B953-3379E556ECF6}" type="slidenum">
              <a:rPr lang="en-US" smtClean="0"/>
              <a:t>‹#›</a:t>
            </a:fld>
            <a:endParaRPr lang="en-US"/>
          </a:p>
        </p:txBody>
      </p:sp>
    </p:spTree>
    <p:extLst>
      <p:ext uri="{BB962C8B-B14F-4D97-AF65-F5344CB8AC3E}">
        <p14:creationId xmlns:p14="http://schemas.microsoft.com/office/powerpoint/2010/main" val="80854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F9979D-6D93-41A2-8F13-5761B551A4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3F942-B46B-401F-80AD-BCF2D2B1AA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238BA-42C2-4169-B256-F0C4E06DE535}"/>
              </a:ext>
            </a:extLst>
          </p:cNvPr>
          <p:cNvSpPr>
            <a:spLocks noGrp="1"/>
          </p:cNvSpPr>
          <p:nvPr>
            <p:ph type="dt" sz="half" idx="10"/>
          </p:nvPr>
        </p:nvSpPr>
        <p:spPr/>
        <p:txBody>
          <a:bodyPr/>
          <a:lstStyle/>
          <a:p>
            <a:fld id="{A6305DB2-CFFB-4D81-8C56-2150E4A7C1B6}" type="datetimeFigureOut">
              <a:rPr lang="en-US" smtClean="0"/>
              <a:t>10/14/2021</a:t>
            </a:fld>
            <a:endParaRPr lang="en-US"/>
          </a:p>
        </p:txBody>
      </p:sp>
      <p:sp>
        <p:nvSpPr>
          <p:cNvPr id="5" name="Footer Placeholder 4">
            <a:extLst>
              <a:ext uri="{FF2B5EF4-FFF2-40B4-BE49-F238E27FC236}">
                <a16:creationId xmlns:a16="http://schemas.microsoft.com/office/drawing/2014/main" id="{DE83A524-6266-45E6-B939-D90759AC1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64F26-CA2D-4184-AF28-CBCC260CE9B0}"/>
              </a:ext>
            </a:extLst>
          </p:cNvPr>
          <p:cNvSpPr>
            <a:spLocks noGrp="1"/>
          </p:cNvSpPr>
          <p:nvPr>
            <p:ph type="sldNum" sz="quarter" idx="12"/>
          </p:nvPr>
        </p:nvSpPr>
        <p:spPr/>
        <p:txBody>
          <a:bodyPr/>
          <a:lstStyle/>
          <a:p>
            <a:fld id="{3D46B170-DE8B-4929-B953-3379E556ECF6}" type="slidenum">
              <a:rPr lang="en-US" smtClean="0"/>
              <a:t>‹#›</a:t>
            </a:fld>
            <a:endParaRPr lang="en-US"/>
          </a:p>
        </p:txBody>
      </p:sp>
    </p:spTree>
    <p:extLst>
      <p:ext uri="{BB962C8B-B14F-4D97-AF65-F5344CB8AC3E}">
        <p14:creationId xmlns:p14="http://schemas.microsoft.com/office/powerpoint/2010/main" val="19885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B8273-1F53-45D0-BE21-52BD685C7B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FE7390-B89C-4C78-BC35-AB987D2CD9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32CC9E-38EE-40D9-A408-B0FDE6862FF7}"/>
              </a:ext>
            </a:extLst>
          </p:cNvPr>
          <p:cNvSpPr>
            <a:spLocks noGrp="1"/>
          </p:cNvSpPr>
          <p:nvPr>
            <p:ph type="dt" sz="half" idx="10"/>
          </p:nvPr>
        </p:nvSpPr>
        <p:spPr/>
        <p:txBody>
          <a:bodyPr/>
          <a:lstStyle/>
          <a:p>
            <a:fld id="{A6305DB2-CFFB-4D81-8C56-2150E4A7C1B6}" type="datetimeFigureOut">
              <a:rPr lang="en-US" smtClean="0"/>
              <a:t>10/14/2021</a:t>
            </a:fld>
            <a:endParaRPr lang="en-US"/>
          </a:p>
        </p:txBody>
      </p:sp>
      <p:sp>
        <p:nvSpPr>
          <p:cNvPr id="5" name="Footer Placeholder 4">
            <a:extLst>
              <a:ext uri="{FF2B5EF4-FFF2-40B4-BE49-F238E27FC236}">
                <a16:creationId xmlns:a16="http://schemas.microsoft.com/office/drawing/2014/main" id="{62CC8870-D7AD-498E-AFD5-3D1720DCC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6CFE4-6477-4B8B-A62F-3755E925A0C2}"/>
              </a:ext>
            </a:extLst>
          </p:cNvPr>
          <p:cNvSpPr>
            <a:spLocks noGrp="1"/>
          </p:cNvSpPr>
          <p:nvPr>
            <p:ph type="sldNum" sz="quarter" idx="12"/>
          </p:nvPr>
        </p:nvSpPr>
        <p:spPr/>
        <p:txBody>
          <a:bodyPr/>
          <a:lstStyle/>
          <a:p>
            <a:fld id="{3D46B170-DE8B-4929-B953-3379E556ECF6}" type="slidenum">
              <a:rPr lang="en-US" smtClean="0"/>
              <a:t>‹#›</a:t>
            </a:fld>
            <a:endParaRPr lang="en-US"/>
          </a:p>
        </p:txBody>
      </p:sp>
    </p:spTree>
    <p:extLst>
      <p:ext uri="{BB962C8B-B14F-4D97-AF65-F5344CB8AC3E}">
        <p14:creationId xmlns:p14="http://schemas.microsoft.com/office/powerpoint/2010/main" val="62723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5368F-1897-4004-B535-B476954D80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8C6068-EB13-495C-AC86-5661660AB5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47E4CB-C09F-4E5C-84F3-51C1DACCC89F}"/>
              </a:ext>
            </a:extLst>
          </p:cNvPr>
          <p:cNvSpPr>
            <a:spLocks noGrp="1"/>
          </p:cNvSpPr>
          <p:nvPr>
            <p:ph type="dt" sz="half" idx="10"/>
          </p:nvPr>
        </p:nvSpPr>
        <p:spPr/>
        <p:txBody>
          <a:bodyPr/>
          <a:lstStyle/>
          <a:p>
            <a:fld id="{A6305DB2-CFFB-4D81-8C56-2150E4A7C1B6}" type="datetimeFigureOut">
              <a:rPr lang="en-US" smtClean="0"/>
              <a:t>10/14/2021</a:t>
            </a:fld>
            <a:endParaRPr lang="en-US"/>
          </a:p>
        </p:txBody>
      </p:sp>
      <p:sp>
        <p:nvSpPr>
          <p:cNvPr id="5" name="Footer Placeholder 4">
            <a:extLst>
              <a:ext uri="{FF2B5EF4-FFF2-40B4-BE49-F238E27FC236}">
                <a16:creationId xmlns:a16="http://schemas.microsoft.com/office/drawing/2014/main" id="{6CDE6BB1-10A1-41F0-B666-2BBC3E3F3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7B14D-15D9-44BF-9799-85D13CC2EC94}"/>
              </a:ext>
            </a:extLst>
          </p:cNvPr>
          <p:cNvSpPr>
            <a:spLocks noGrp="1"/>
          </p:cNvSpPr>
          <p:nvPr>
            <p:ph type="sldNum" sz="quarter" idx="12"/>
          </p:nvPr>
        </p:nvSpPr>
        <p:spPr/>
        <p:txBody>
          <a:bodyPr/>
          <a:lstStyle/>
          <a:p>
            <a:fld id="{3D46B170-DE8B-4929-B953-3379E556ECF6}" type="slidenum">
              <a:rPr lang="en-US" smtClean="0"/>
              <a:t>‹#›</a:t>
            </a:fld>
            <a:endParaRPr lang="en-US"/>
          </a:p>
        </p:txBody>
      </p:sp>
    </p:spTree>
    <p:extLst>
      <p:ext uri="{BB962C8B-B14F-4D97-AF65-F5344CB8AC3E}">
        <p14:creationId xmlns:p14="http://schemas.microsoft.com/office/powerpoint/2010/main" val="292960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A1604-D8F0-4ED1-9154-7E5A8D06AA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467E24-4484-49BB-9602-D92FA7E500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29686C-CFAB-4FA8-B66E-567E135E88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37564C-339E-4938-883E-C38BC3BD7080}"/>
              </a:ext>
            </a:extLst>
          </p:cNvPr>
          <p:cNvSpPr>
            <a:spLocks noGrp="1"/>
          </p:cNvSpPr>
          <p:nvPr>
            <p:ph type="dt" sz="half" idx="10"/>
          </p:nvPr>
        </p:nvSpPr>
        <p:spPr/>
        <p:txBody>
          <a:bodyPr/>
          <a:lstStyle/>
          <a:p>
            <a:fld id="{A6305DB2-CFFB-4D81-8C56-2150E4A7C1B6}" type="datetimeFigureOut">
              <a:rPr lang="en-US" smtClean="0"/>
              <a:t>10/14/2021</a:t>
            </a:fld>
            <a:endParaRPr lang="en-US"/>
          </a:p>
        </p:txBody>
      </p:sp>
      <p:sp>
        <p:nvSpPr>
          <p:cNvPr id="6" name="Footer Placeholder 5">
            <a:extLst>
              <a:ext uri="{FF2B5EF4-FFF2-40B4-BE49-F238E27FC236}">
                <a16:creationId xmlns:a16="http://schemas.microsoft.com/office/drawing/2014/main" id="{792FC816-5881-4517-8335-C3E2C67E05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4A7BA5-DE3B-4979-8E15-47DE185A13CC}"/>
              </a:ext>
            </a:extLst>
          </p:cNvPr>
          <p:cNvSpPr>
            <a:spLocks noGrp="1"/>
          </p:cNvSpPr>
          <p:nvPr>
            <p:ph type="sldNum" sz="quarter" idx="12"/>
          </p:nvPr>
        </p:nvSpPr>
        <p:spPr/>
        <p:txBody>
          <a:bodyPr/>
          <a:lstStyle/>
          <a:p>
            <a:fld id="{3D46B170-DE8B-4929-B953-3379E556ECF6}" type="slidenum">
              <a:rPr lang="en-US" smtClean="0"/>
              <a:t>‹#›</a:t>
            </a:fld>
            <a:endParaRPr lang="en-US"/>
          </a:p>
        </p:txBody>
      </p:sp>
    </p:spTree>
    <p:extLst>
      <p:ext uri="{BB962C8B-B14F-4D97-AF65-F5344CB8AC3E}">
        <p14:creationId xmlns:p14="http://schemas.microsoft.com/office/powerpoint/2010/main" val="62825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7594-B775-4A48-88F1-B897D64950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745C13-5DF9-4DA1-9CC1-7363E8D314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DF97D4-F38D-4944-B61C-CE9950FDD9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6CE4A0-DF3D-4863-93CB-BD63CE203F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9340D2-E710-4728-913F-3091203064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AD1B96-0874-4A3D-BE57-A8FB97627E7E}"/>
              </a:ext>
            </a:extLst>
          </p:cNvPr>
          <p:cNvSpPr>
            <a:spLocks noGrp="1"/>
          </p:cNvSpPr>
          <p:nvPr>
            <p:ph type="dt" sz="half" idx="10"/>
          </p:nvPr>
        </p:nvSpPr>
        <p:spPr/>
        <p:txBody>
          <a:bodyPr/>
          <a:lstStyle/>
          <a:p>
            <a:fld id="{A6305DB2-CFFB-4D81-8C56-2150E4A7C1B6}" type="datetimeFigureOut">
              <a:rPr lang="en-US" smtClean="0"/>
              <a:t>10/14/2021</a:t>
            </a:fld>
            <a:endParaRPr lang="en-US"/>
          </a:p>
        </p:txBody>
      </p:sp>
      <p:sp>
        <p:nvSpPr>
          <p:cNvPr id="8" name="Footer Placeholder 7">
            <a:extLst>
              <a:ext uri="{FF2B5EF4-FFF2-40B4-BE49-F238E27FC236}">
                <a16:creationId xmlns:a16="http://schemas.microsoft.com/office/drawing/2014/main" id="{E9AED60B-8B4B-48AB-934C-32064B81DD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5CED80-5387-40AA-9843-6FBC50315299}"/>
              </a:ext>
            </a:extLst>
          </p:cNvPr>
          <p:cNvSpPr>
            <a:spLocks noGrp="1"/>
          </p:cNvSpPr>
          <p:nvPr>
            <p:ph type="sldNum" sz="quarter" idx="12"/>
          </p:nvPr>
        </p:nvSpPr>
        <p:spPr/>
        <p:txBody>
          <a:bodyPr/>
          <a:lstStyle/>
          <a:p>
            <a:fld id="{3D46B170-DE8B-4929-B953-3379E556ECF6}" type="slidenum">
              <a:rPr lang="en-US" smtClean="0"/>
              <a:t>‹#›</a:t>
            </a:fld>
            <a:endParaRPr lang="en-US"/>
          </a:p>
        </p:txBody>
      </p:sp>
    </p:spTree>
    <p:extLst>
      <p:ext uri="{BB962C8B-B14F-4D97-AF65-F5344CB8AC3E}">
        <p14:creationId xmlns:p14="http://schemas.microsoft.com/office/powerpoint/2010/main" val="98888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4F9F-8321-4402-9045-F86C926BCF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E9F204-734E-46AD-8D24-454A09163F79}"/>
              </a:ext>
            </a:extLst>
          </p:cNvPr>
          <p:cNvSpPr>
            <a:spLocks noGrp="1"/>
          </p:cNvSpPr>
          <p:nvPr>
            <p:ph type="dt" sz="half" idx="10"/>
          </p:nvPr>
        </p:nvSpPr>
        <p:spPr/>
        <p:txBody>
          <a:bodyPr/>
          <a:lstStyle/>
          <a:p>
            <a:fld id="{A6305DB2-CFFB-4D81-8C56-2150E4A7C1B6}" type="datetimeFigureOut">
              <a:rPr lang="en-US" smtClean="0"/>
              <a:t>10/14/2021</a:t>
            </a:fld>
            <a:endParaRPr lang="en-US"/>
          </a:p>
        </p:txBody>
      </p:sp>
      <p:sp>
        <p:nvSpPr>
          <p:cNvPr id="4" name="Footer Placeholder 3">
            <a:extLst>
              <a:ext uri="{FF2B5EF4-FFF2-40B4-BE49-F238E27FC236}">
                <a16:creationId xmlns:a16="http://schemas.microsoft.com/office/drawing/2014/main" id="{6054CC60-A72C-465F-B1AB-53A98FB1B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F58543-91DD-42EC-AE44-3061C5DE64DD}"/>
              </a:ext>
            </a:extLst>
          </p:cNvPr>
          <p:cNvSpPr>
            <a:spLocks noGrp="1"/>
          </p:cNvSpPr>
          <p:nvPr>
            <p:ph type="sldNum" sz="quarter" idx="12"/>
          </p:nvPr>
        </p:nvSpPr>
        <p:spPr/>
        <p:txBody>
          <a:bodyPr/>
          <a:lstStyle/>
          <a:p>
            <a:fld id="{3D46B170-DE8B-4929-B953-3379E556ECF6}" type="slidenum">
              <a:rPr lang="en-US" smtClean="0"/>
              <a:t>‹#›</a:t>
            </a:fld>
            <a:endParaRPr lang="en-US"/>
          </a:p>
        </p:txBody>
      </p:sp>
    </p:spTree>
    <p:extLst>
      <p:ext uri="{BB962C8B-B14F-4D97-AF65-F5344CB8AC3E}">
        <p14:creationId xmlns:p14="http://schemas.microsoft.com/office/powerpoint/2010/main" val="55555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B208E3-7C9F-443B-964C-467A0C17B934}"/>
              </a:ext>
            </a:extLst>
          </p:cNvPr>
          <p:cNvSpPr>
            <a:spLocks noGrp="1"/>
          </p:cNvSpPr>
          <p:nvPr>
            <p:ph type="dt" sz="half" idx="10"/>
          </p:nvPr>
        </p:nvSpPr>
        <p:spPr/>
        <p:txBody>
          <a:bodyPr/>
          <a:lstStyle/>
          <a:p>
            <a:fld id="{A6305DB2-CFFB-4D81-8C56-2150E4A7C1B6}" type="datetimeFigureOut">
              <a:rPr lang="en-US" smtClean="0"/>
              <a:t>10/14/2021</a:t>
            </a:fld>
            <a:endParaRPr lang="en-US"/>
          </a:p>
        </p:txBody>
      </p:sp>
      <p:sp>
        <p:nvSpPr>
          <p:cNvPr id="3" name="Footer Placeholder 2">
            <a:extLst>
              <a:ext uri="{FF2B5EF4-FFF2-40B4-BE49-F238E27FC236}">
                <a16:creationId xmlns:a16="http://schemas.microsoft.com/office/drawing/2014/main" id="{1EC3026A-96E4-4616-AA40-09473B99C5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54BE5C-271F-4BAE-B814-E47B16250139}"/>
              </a:ext>
            </a:extLst>
          </p:cNvPr>
          <p:cNvSpPr>
            <a:spLocks noGrp="1"/>
          </p:cNvSpPr>
          <p:nvPr>
            <p:ph type="sldNum" sz="quarter" idx="12"/>
          </p:nvPr>
        </p:nvSpPr>
        <p:spPr/>
        <p:txBody>
          <a:bodyPr/>
          <a:lstStyle/>
          <a:p>
            <a:fld id="{3D46B170-DE8B-4929-B953-3379E556ECF6}" type="slidenum">
              <a:rPr lang="en-US" smtClean="0"/>
              <a:t>‹#›</a:t>
            </a:fld>
            <a:endParaRPr lang="en-US"/>
          </a:p>
        </p:txBody>
      </p:sp>
    </p:spTree>
    <p:extLst>
      <p:ext uri="{BB962C8B-B14F-4D97-AF65-F5344CB8AC3E}">
        <p14:creationId xmlns:p14="http://schemas.microsoft.com/office/powerpoint/2010/main" val="24414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73F0-F35F-4C8D-97B7-A4F6FC8F9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686356-646D-41AA-A190-B83B2ABB81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116650-77CB-44DD-AFAF-88AD50C4C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B10C1E-21A0-4F2B-85EF-C31AE21847A9}"/>
              </a:ext>
            </a:extLst>
          </p:cNvPr>
          <p:cNvSpPr>
            <a:spLocks noGrp="1"/>
          </p:cNvSpPr>
          <p:nvPr>
            <p:ph type="dt" sz="half" idx="10"/>
          </p:nvPr>
        </p:nvSpPr>
        <p:spPr/>
        <p:txBody>
          <a:bodyPr/>
          <a:lstStyle/>
          <a:p>
            <a:fld id="{A6305DB2-CFFB-4D81-8C56-2150E4A7C1B6}" type="datetimeFigureOut">
              <a:rPr lang="en-US" smtClean="0"/>
              <a:t>10/14/2021</a:t>
            </a:fld>
            <a:endParaRPr lang="en-US"/>
          </a:p>
        </p:txBody>
      </p:sp>
      <p:sp>
        <p:nvSpPr>
          <p:cNvPr id="6" name="Footer Placeholder 5">
            <a:extLst>
              <a:ext uri="{FF2B5EF4-FFF2-40B4-BE49-F238E27FC236}">
                <a16:creationId xmlns:a16="http://schemas.microsoft.com/office/drawing/2014/main" id="{18E873EF-870D-43A4-9B4B-F355B4B51E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8600EA-B266-4F14-A58A-D4C440CB563F}"/>
              </a:ext>
            </a:extLst>
          </p:cNvPr>
          <p:cNvSpPr>
            <a:spLocks noGrp="1"/>
          </p:cNvSpPr>
          <p:nvPr>
            <p:ph type="sldNum" sz="quarter" idx="12"/>
          </p:nvPr>
        </p:nvSpPr>
        <p:spPr/>
        <p:txBody>
          <a:bodyPr/>
          <a:lstStyle/>
          <a:p>
            <a:fld id="{3D46B170-DE8B-4929-B953-3379E556ECF6}" type="slidenum">
              <a:rPr lang="en-US" smtClean="0"/>
              <a:t>‹#›</a:t>
            </a:fld>
            <a:endParaRPr lang="en-US"/>
          </a:p>
        </p:txBody>
      </p:sp>
    </p:spTree>
    <p:extLst>
      <p:ext uri="{BB962C8B-B14F-4D97-AF65-F5344CB8AC3E}">
        <p14:creationId xmlns:p14="http://schemas.microsoft.com/office/powerpoint/2010/main" val="1306874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94ADE-3AE9-4353-A76B-205A7A6A7C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3A4BF6-697D-473B-BAA5-FB85718B9F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CF57BD-D5FA-4610-AF5D-1673F6F15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B9E629-67FC-4B9C-9289-19438991F227}"/>
              </a:ext>
            </a:extLst>
          </p:cNvPr>
          <p:cNvSpPr>
            <a:spLocks noGrp="1"/>
          </p:cNvSpPr>
          <p:nvPr>
            <p:ph type="dt" sz="half" idx="10"/>
          </p:nvPr>
        </p:nvSpPr>
        <p:spPr/>
        <p:txBody>
          <a:bodyPr/>
          <a:lstStyle/>
          <a:p>
            <a:fld id="{A6305DB2-CFFB-4D81-8C56-2150E4A7C1B6}" type="datetimeFigureOut">
              <a:rPr lang="en-US" smtClean="0"/>
              <a:t>10/14/2021</a:t>
            </a:fld>
            <a:endParaRPr lang="en-US"/>
          </a:p>
        </p:txBody>
      </p:sp>
      <p:sp>
        <p:nvSpPr>
          <p:cNvPr id="6" name="Footer Placeholder 5">
            <a:extLst>
              <a:ext uri="{FF2B5EF4-FFF2-40B4-BE49-F238E27FC236}">
                <a16:creationId xmlns:a16="http://schemas.microsoft.com/office/drawing/2014/main" id="{A52D3E16-8D82-4E03-84C9-EA110CB6FA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02E052-D5C1-4F6A-9FA8-0C20C3992669}"/>
              </a:ext>
            </a:extLst>
          </p:cNvPr>
          <p:cNvSpPr>
            <a:spLocks noGrp="1"/>
          </p:cNvSpPr>
          <p:nvPr>
            <p:ph type="sldNum" sz="quarter" idx="12"/>
          </p:nvPr>
        </p:nvSpPr>
        <p:spPr/>
        <p:txBody>
          <a:bodyPr/>
          <a:lstStyle/>
          <a:p>
            <a:fld id="{3D46B170-DE8B-4929-B953-3379E556ECF6}" type="slidenum">
              <a:rPr lang="en-US" smtClean="0"/>
              <a:t>‹#›</a:t>
            </a:fld>
            <a:endParaRPr lang="en-US"/>
          </a:p>
        </p:txBody>
      </p:sp>
    </p:spTree>
    <p:extLst>
      <p:ext uri="{BB962C8B-B14F-4D97-AF65-F5344CB8AC3E}">
        <p14:creationId xmlns:p14="http://schemas.microsoft.com/office/powerpoint/2010/main" val="266523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5D997B-8B9E-43BD-AE21-7991411B0B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67B02F-9082-4812-9F83-542F2B8693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AC206-EF7D-47FF-BA59-E186E757CC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05DB2-CFFB-4D81-8C56-2150E4A7C1B6}" type="datetimeFigureOut">
              <a:rPr lang="en-US" smtClean="0"/>
              <a:t>10/14/2021</a:t>
            </a:fld>
            <a:endParaRPr lang="en-US"/>
          </a:p>
        </p:txBody>
      </p:sp>
      <p:sp>
        <p:nvSpPr>
          <p:cNvPr id="5" name="Footer Placeholder 4">
            <a:extLst>
              <a:ext uri="{FF2B5EF4-FFF2-40B4-BE49-F238E27FC236}">
                <a16:creationId xmlns:a16="http://schemas.microsoft.com/office/drawing/2014/main" id="{A3806CD1-9779-43CD-9287-88C8847E16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DCB5B1-2286-437F-9DE3-93200E2584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6B170-DE8B-4929-B953-3379E556ECF6}" type="slidenum">
              <a:rPr lang="en-US" smtClean="0"/>
              <a:t>‹#›</a:t>
            </a:fld>
            <a:endParaRPr lang="en-US"/>
          </a:p>
        </p:txBody>
      </p:sp>
    </p:spTree>
    <p:extLst>
      <p:ext uri="{BB962C8B-B14F-4D97-AF65-F5344CB8AC3E}">
        <p14:creationId xmlns:p14="http://schemas.microsoft.com/office/powerpoint/2010/main" val="209402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skillbridge.osd.mil/" TargetMode="External"/><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skillbridge.osd.mil/" TargetMode="Externa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skillbridge.osd.mil/" TargetMode="Externa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14E36FC6-913B-446B-ABF8-B3E6DAD74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Two people sitting at a desk in front of flags&#10;&#10;Description automatically generated with medium confidence">
            <a:extLst>
              <a:ext uri="{FF2B5EF4-FFF2-40B4-BE49-F238E27FC236}">
                <a16:creationId xmlns:a16="http://schemas.microsoft.com/office/drawing/2014/main" id="{275C91A0-1E5C-47DE-892C-EEB4748234A1}"/>
              </a:ext>
            </a:extLst>
          </p:cNvPr>
          <p:cNvPicPr>
            <a:picLocks noChangeAspect="1"/>
          </p:cNvPicPr>
          <p:nvPr/>
        </p:nvPicPr>
        <p:blipFill rotWithShape="1">
          <a:blip r:embed="rId3">
            <a:alphaModFix amt="45000"/>
            <a:extLst>
              <a:ext uri="{28A0092B-C50C-407E-A947-70E740481C1C}">
                <a14:useLocalDpi xmlns:a14="http://schemas.microsoft.com/office/drawing/2010/main" val="0"/>
              </a:ext>
            </a:extLst>
          </a:blip>
          <a:srcRect t="8429" b="7302"/>
          <a:stretch/>
        </p:blipFill>
        <p:spPr>
          <a:xfrm>
            <a:off x="20" y="10"/>
            <a:ext cx="12191980" cy="6857990"/>
          </a:xfrm>
          <a:prstGeom prst="rect">
            <a:avLst/>
          </a:prstGeom>
        </p:spPr>
      </p:pic>
      <p:sp>
        <p:nvSpPr>
          <p:cNvPr id="6" name="Rectangle 5">
            <a:extLst>
              <a:ext uri="{FF2B5EF4-FFF2-40B4-BE49-F238E27FC236}">
                <a16:creationId xmlns:a16="http://schemas.microsoft.com/office/drawing/2014/main" id="{59062293-2311-43EB-B70C-BC4AAD0D5C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ysClr val="window" lastClr="FFFFFF">
                <a:lumMod val="75000"/>
                <a:lumOff val="25000"/>
              </a:sysClr>
            </a:solidFill>
            <a:prstDash val="solid"/>
            <a:miter lim="800000"/>
          </a:ln>
          <a:effectLst>
            <a:softEdge rad="0"/>
          </a:effectLst>
        </p:spPr>
      </p:sp>
      <p:sp>
        <p:nvSpPr>
          <p:cNvPr id="7" name="Title 4">
            <a:extLst>
              <a:ext uri="{FF2B5EF4-FFF2-40B4-BE49-F238E27FC236}">
                <a16:creationId xmlns:a16="http://schemas.microsoft.com/office/drawing/2014/main" id="{471E60BC-5DA9-4498-B64F-E808E2DF035C}"/>
              </a:ext>
            </a:extLst>
          </p:cNvPr>
          <p:cNvSpPr txBox="1">
            <a:spLocks/>
          </p:cNvSpPr>
          <p:nvPr/>
        </p:nvSpPr>
        <p:spPr>
          <a:xfrm>
            <a:off x="1769532" y="1695576"/>
            <a:ext cx="8652938" cy="285719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chemeClr val="tx1"/>
                </a:solidFill>
                <a:latin typeface="Arial Nova" panose="020B0504020202020204" pitchFamily="34" charset="0"/>
                <a:ea typeface="+mj-ea"/>
                <a:cs typeface="Times New Roman" panose="02020603050405020304" pitchFamily="18"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200" b="1" i="0" u="none" strike="noStrike" kern="1200" cap="none" spc="0" normalizeH="0" baseline="0" noProof="0">
                <a:ln>
                  <a:noFill/>
                </a:ln>
                <a:solidFill>
                  <a:sysClr val="window" lastClr="FFFFFF"/>
                </a:solidFill>
                <a:effectLst/>
                <a:uLnTx/>
                <a:uFillTx/>
                <a:latin typeface="Arial Nova"/>
                <a:ea typeface="+mj-ea"/>
                <a:cs typeface="Times New Roman"/>
              </a:rPr>
              <a:t>DoD SkillBridge Program: Talent Acquisition Gold Mine</a:t>
            </a:r>
            <a:endParaRPr kumimoji="0" lang="en-US" sz="6200" b="1" i="0" u="none" strike="noStrike" kern="1200" cap="none" spc="0" normalizeH="0" baseline="0" noProof="0">
              <a:ln>
                <a:noFill/>
              </a:ln>
              <a:solidFill>
                <a:sysClr val="window" lastClr="FFFFFF"/>
              </a:solidFill>
              <a:effectLst/>
              <a:uLnTx/>
              <a:uFillTx/>
              <a:latin typeface="Arial Nova" panose="020B0504020202020204" pitchFamily="34" charset="0"/>
              <a:ea typeface="+mj-ea"/>
              <a:cs typeface="Times New Roman" panose="02020603050405020304" pitchFamily="18" charset="0"/>
            </a:endParaRPr>
          </a:p>
        </p:txBody>
      </p:sp>
      <p:sp>
        <p:nvSpPr>
          <p:cNvPr id="8" name="Rectangle 7">
            <a:extLst>
              <a:ext uri="{FF2B5EF4-FFF2-40B4-BE49-F238E27FC236}">
                <a16:creationId xmlns:a16="http://schemas.microsoft.com/office/drawing/2014/main" id="{4E9614E9-D569-44A4-8E36-8F60CA48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ysClr val="window" lastClr="FFFFFF">
                <a:lumMod val="75000"/>
                <a:lumOff val="25000"/>
                <a:alpha val="80000"/>
              </a:sysClr>
            </a:solidFill>
            <a:prstDash val="solid"/>
            <a:miter lim="800000"/>
          </a:ln>
          <a:effectLst/>
        </p:spPr>
      </p:sp>
    </p:spTree>
    <p:extLst>
      <p:ext uri="{BB962C8B-B14F-4D97-AF65-F5344CB8AC3E}">
        <p14:creationId xmlns:p14="http://schemas.microsoft.com/office/powerpoint/2010/main" val="1450035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80406D-6209-4F19-81CB-D7A32D04DF83}"/>
              </a:ext>
            </a:extLst>
          </p:cNvPr>
          <p:cNvSpPr txBox="1">
            <a:spLocks/>
          </p:cNvSpPr>
          <p:nvPr/>
        </p:nvSpPr>
        <p:spPr>
          <a:xfrm>
            <a:off x="0" y="0"/>
            <a:ext cx="12192000" cy="1375794"/>
          </a:xfrm>
          <a:prstGeom prst="rect">
            <a:avLst/>
          </a:prstGeom>
          <a:solidFill>
            <a:srgbClr val="002B5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Arial Nova" panose="020B0504020202020204" pitchFamily="34" charset="0"/>
              </a:rPr>
              <a:t>   </a:t>
            </a:r>
          </a:p>
        </p:txBody>
      </p:sp>
      <p:sp>
        <p:nvSpPr>
          <p:cNvPr id="5" name="TextBox 4">
            <a:extLst>
              <a:ext uri="{FF2B5EF4-FFF2-40B4-BE49-F238E27FC236}">
                <a16:creationId xmlns:a16="http://schemas.microsoft.com/office/drawing/2014/main" id="{7F239269-399D-4297-9183-C9864BA6DA7E}"/>
              </a:ext>
            </a:extLst>
          </p:cNvPr>
          <p:cNvSpPr txBox="1"/>
          <p:nvPr/>
        </p:nvSpPr>
        <p:spPr>
          <a:xfrm>
            <a:off x="344051" y="87222"/>
            <a:ext cx="10570617" cy="1107996"/>
          </a:xfrm>
          <a:prstGeom prst="rect">
            <a:avLst/>
          </a:prstGeom>
          <a:noFill/>
        </p:spPr>
        <p:txBody>
          <a:bodyPr wrap="square" rtlCol="0">
            <a:spAutoFit/>
          </a:bodyPr>
          <a:lstStyle/>
          <a:p>
            <a:r>
              <a:rPr lang="en-US" sz="6600" b="1">
                <a:solidFill>
                  <a:schemeClr val="bg1"/>
                </a:solidFill>
                <a:latin typeface="Arial Nova" panose="020B0504020202020204" pitchFamily="34" charset="0"/>
              </a:rPr>
              <a:t>Regional Process</a:t>
            </a:r>
            <a:endParaRPr lang="en-US" sz="6600" b="1"/>
          </a:p>
        </p:txBody>
      </p:sp>
      <p:pic>
        <p:nvPicPr>
          <p:cNvPr id="6" name="Graphic 5" descr="Person eating">
            <a:extLst>
              <a:ext uri="{FF2B5EF4-FFF2-40B4-BE49-F238E27FC236}">
                <a16:creationId xmlns:a16="http://schemas.microsoft.com/office/drawing/2014/main" id="{842C57EE-161A-4742-8BC1-C8B4D586DE1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887" y="4650724"/>
            <a:ext cx="1012058" cy="1012058"/>
          </a:xfrm>
          <a:prstGeom prst="rect">
            <a:avLst/>
          </a:prstGeom>
        </p:spPr>
      </p:pic>
      <p:sp>
        <p:nvSpPr>
          <p:cNvPr id="7" name="TextBox 6">
            <a:extLst>
              <a:ext uri="{FF2B5EF4-FFF2-40B4-BE49-F238E27FC236}">
                <a16:creationId xmlns:a16="http://schemas.microsoft.com/office/drawing/2014/main" id="{24B41837-4971-409A-8A55-0B8280F7EDB2}"/>
              </a:ext>
            </a:extLst>
          </p:cNvPr>
          <p:cNvSpPr txBox="1"/>
          <p:nvPr/>
        </p:nvSpPr>
        <p:spPr>
          <a:xfrm>
            <a:off x="259305" y="1863733"/>
            <a:ext cx="11503898" cy="959237"/>
          </a:xfrm>
          <a:prstGeom prst="rect">
            <a:avLst/>
          </a:prstGeom>
          <a:noFill/>
        </p:spPr>
        <p:txBody>
          <a:bodyPr wrap="square" lIns="91440" tIns="45720" rIns="91440" bIns="45720" rtlCol="0" anchor="t">
            <a:spAutoFit/>
          </a:bodyPr>
          <a:lstStyle/>
          <a:p>
            <a:pPr marL="285750" indent="-285750" defTabSz="914400" eaLnBrk="1" hangingPunct="1">
              <a:lnSpc>
                <a:spcPct val="150000"/>
              </a:lnSpc>
              <a:spcBef>
                <a:spcPts val="600"/>
              </a:spcBef>
              <a:buFont typeface="Arial"/>
              <a:buChar char="•"/>
            </a:pPr>
            <a:endParaRPr lang="en-US" sz="2000" b="1">
              <a:solidFill>
                <a:srgbClr val="002B54"/>
              </a:solidFill>
              <a:latin typeface="Arial Nova"/>
            </a:endParaRPr>
          </a:p>
          <a:p>
            <a:pPr defTabSz="914400" eaLnBrk="1" hangingPunct="1">
              <a:lnSpc>
                <a:spcPct val="90000"/>
              </a:lnSpc>
              <a:spcBef>
                <a:spcPts val="1000"/>
              </a:spcBef>
            </a:pPr>
            <a:endParaRPr lang="en-US" sz="2000" b="1">
              <a:solidFill>
                <a:srgbClr val="002B54"/>
              </a:solidFill>
              <a:latin typeface="Arial Nova"/>
            </a:endParaRPr>
          </a:p>
        </p:txBody>
      </p:sp>
      <p:sp>
        <p:nvSpPr>
          <p:cNvPr id="8" name="TextBox 7">
            <a:extLst>
              <a:ext uri="{FF2B5EF4-FFF2-40B4-BE49-F238E27FC236}">
                <a16:creationId xmlns:a16="http://schemas.microsoft.com/office/drawing/2014/main" id="{9E7E14E6-61E9-4BED-B1BF-E7CDBAE270B7}"/>
              </a:ext>
            </a:extLst>
          </p:cNvPr>
          <p:cNvSpPr txBox="1"/>
          <p:nvPr/>
        </p:nvSpPr>
        <p:spPr>
          <a:xfrm>
            <a:off x="532660" y="1528946"/>
            <a:ext cx="5563340" cy="4549964"/>
          </a:xfrm>
          <a:prstGeom prst="rect">
            <a:avLst/>
          </a:prstGeom>
          <a:noFill/>
          <a:ln>
            <a:noFill/>
          </a:ln>
        </p:spPr>
        <p:txBody>
          <a:bodyPr wrap="square" lIns="91440" tIns="45720" rIns="91440" bIns="45720" rtlCol="0" anchor="t">
            <a:spAutoFit/>
          </a:bodyPr>
          <a:lstStyle/>
          <a:p>
            <a:pPr marL="285750" indent="-285750" defTabSz="914400" eaLnBrk="1" hangingPunct="1">
              <a:lnSpc>
                <a:spcPct val="90000"/>
              </a:lnSpc>
              <a:spcBef>
                <a:spcPts val="1000"/>
              </a:spcBef>
              <a:buFont typeface="Arial"/>
              <a:buChar char="•"/>
            </a:pPr>
            <a:endParaRPr lang="en-US" sz="2000" b="1">
              <a:solidFill>
                <a:srgbClr val="002B54"/>
              </a:solidFill>
              <a:latin typeface="Arial Nova"/>
            </a:endParaRPr>
          </a:p>
          <a:p>
            <a:pPr marL="285750" indent="-285750" defTabSz="914400" eaLnBrk="1" hangingPunct="1">
              <a:lnSpc>
                <a:spcPct val="90000"/>
              </a:lnSpc>
              <a:spcBef>
                <a:spcPts val="1000"/>
              </a:spcBef>
              <a:buFont typeface="Arial"/>
              <a:buChar char="•"/>
            </a:pPr>
            <a:endParaRPr lang="en-US" sz="2000" b="1">
              <a:solidFill>
                <a:srgbClr val="002B54"/>
              </a:solidFill>
              <a:latin typeface="Arial Nova"/>
            </a:endParaRPr>
          </a:p>
          <a:p>
            <a:pPr marL="285750" indent="-285750" defTabSz="914400" eaLnBrk="1" hangingPunct="1">
              <a:spcBef>
                <a:spcPts val="2500"/>
              </a:spcBef>
              <a:buFont typeface="Arial"/>
              <a:buChar char="•"/>
            </a:pPr>
            <a:r>
              <a:rPr lang="en-US" b="1">
                <a:solidFill>
                  <a:srgbClr val="002B54"/>
                </a:solidFill>
                <a:latin typeface="Arial Nova"/>
              </a:rPr>
              <a:t>CSOW – Community Co-Chair in formal agreement to support Air Force Community Partnership (AFCP) mandates.</a:t>
            </a:r>
          </a:p>
          <a:p>
            <a:pPr marL="285750" indent="-285750" defTabSz="914400" eaLnBrk="1" hangingPunct="1">
              <a:spcBef>
                <a:spcPts val="2500"/>
              </a:spcBef>
              <a:buFont typeface="Arial"/>
              <a:buChar char="•"/>
            </a:pPr>
            <a:r>
              <a:rPr lang="en-US" b="1">
                <a:solidFill>
                  <a:srgbClr val="002B54"/>
                </a:solidFill>
                <a:latin typeface="Arial Nova"/>
              </a:rPr>
              <a:t>Florida Defense Support Institute data validates requirement to retain TSMs.</a:t>
            </a:r>
          </a:p>
          <a:p>
            <a:pPr marL="285750" indent="-285750" defTabSz="914400" eaLnBrk="1" hangingPunct="1">
              <a:spcBef>
                <a:spcPts val="2500"/>
              </a:spcBef>
              <a:buFont typeface="Arial"/>
              <a:buChar char="•"/>
            </a:pPr>
            <a:r>
              <a:rPr lang="en-US" b="1">
                <a:solidFill>
                  <a:srgbClr val="002B54"/>
                </a:solidFill>
                <a:latin typeface="Arial Nova"/>
              </a:rPr>
              <a:t>Defense Manpower Data Center (DMDC) data and our TAP survey id’s critical talent pipeline.</a:t>
            </a:r>
          </a:p>
          <a:p>
            <a:pPr marL="285750" indent="-285750" defTabSz="914400" eaLnBrk="1" hangingPunct="1">
              <a:spcBef>
                <a:spcPts val="2500"/>
              </a:spcBef>
              <a:buFont typeface="Arial"/>
              <a:buChar char="•"/>
            </a:pPr>
            <a:r>
              <a:rPr lang="en-US" b="1">
                <a:solidFill>
                  <a:srgbClr val="002B54"/>
                </a:solidFill>
                <a:latin typeface="Arial Nova"/>
              </a:rPr>
              <a:t>Present at installations, AFRCs and Education Centers refer applicants to us.</a:t>
            </a:r>
            <a:endParaRPr lang="en-US" sz="500" b="1">
              <a:solidFill>
                <a:srgbClr val="002B54"/>
              </a:solidFill>
              <a:latin typeface="Arial Nova"/>
            </a:endParaRPr>
          </a:p>
        </p:txBody>
      </p:sp>
      <p:pic>
        <p:nvPicPr>
          <p:cNvPr id="10" name="Picture 9" descr="A picture containing logo&#10;&#10;Description automatically generated">
            <a:extLst>
              <a:ext uri="{FF2B5EF4-FFF2-40B4-BE49-F238E27FC236}">
                <a16:creationId xmlns:a16="http://schemas.microsoft.com/office/drawing/2014/main" id="{1093FB8F-E0CC-4040-8CE0-8437DD166D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887" y="1681460"/>
            <a:ext cx="4839591" cy="643257"/>
          </a:xfrm>
          <a:prstGeom prst="rect">
            <a:avLst/>
          </a:prstGeom>
        </p:spPr>
      </p:pic>
      <p:sp>
        <p:nvSpPr>
          <p:cNvPr id="11" name="TextBox 10">
            <a:extLst>
              <a:ext uri="{FF2B5EF4-FFF2-40B4-BE49-F238E27FC236}">
                <a16:creationId xmlns:a16="http://schemas.microsoft.com/office/drawing/2014/main" id="{3D910E55-391C-4A17-824E-31304C3C9941}"/>
              </a:ext>
            </a:extLst>
          </p:cNvPr>
          <p:cNvSpPr txBox="1"/>
          <p:nvPr/>
        </p:nvSpPr>
        <p:spPr>
          <a:xfrm>
            <a:off x="6096000" y="1528946"/>
            <a:ext cx="5684939" cy="4714624"/>
          </a:xfrm>
          <a:prstGeom prst="rect">
            <a:avLst/>
          </a:prstGeom>
          <a:noFill/>
          <a:ln>
            <a:solidFill>
              <a:schemeClr val="bg1"/>
            </a:solidFill>
          </a:ln>
        </p:spPr>
        <p:txBody>
          <a:bodyPr wrap="square" lIns="91440" tIns="45720" rIns="91440" bIns="45720" rtlCol="0" anchor="t">
            <a:spAutoFit/>
          </a:bodyPr>
          <a:lstStyle/>
          <a:p>
            <a:pPr marL="285750" indent="-285750" defTabSz="914400" eaLnBrk="1" hangingPunct="1">
              <a:lnSpc>
                <a:spcPct val="90000"/>
              </a:lnSpc>
              <a:spcBef>
                <a:spcPts val="1000"/>
              </a:spcBef>
              <a:buFont typeface="Arial"/>
              <a:buChar char="•"/>
            </a:pPr>
            <a:endParaRPr lang="en-US" b="1">
              <a:solidFill>
                <a:srgbClr val="002B54"/>
              </a:solidFill>
              <a:latin typeface="Arial Nova"/>
            </a:endParaRPr>
          </a:p>
          <a:p>
            <a:pPr marL="285750" indent="-285750" defTabSz="914400" eaLnBrk="1" hangingPunct="1">
              <a:spcBef>
                <a:spcPts val="2500"/>
              </a:spcBef>
              <a:buFont typeface="Arial"/>
              <a:buChar char="•"/>
            </a:pPr>
            <a:endParaRPr lang="en-US" sz="700" b="1">
              <a:solidFill>
                <a:srgbClr val="002B54"/>
              </a:solidFill>
              <a:latin typeface="Arial Nova"/>
            </a:endParaRPr>
          </a:p>
          <a:p>
            <a:pPr marL="285750" indent="-285750" defTabSz="914400" eaLnBrk="1" hangingPunct="1">
              <a:spcBef>
                <a:spcPts val="2500"/>
              </a:spcBef>
              <a:buFont typeface="Arial"/>
              <a:buChar char="•"/>
            </a:pPr>
            <a:r>
              <a:rPr lang="en-US" b="1">
                <a:solidFill>
                  <a:srgbClr val="002B54"/>
                </a:solidFill>
                <a:latin typeface="Arial Nova"/>
              </a:rPr>
              <a:t>Prior to Hurricane Michael, presented job services and other opportunities at Tyndall Air Force Base.</a:t>
            </a:r>
          </a:p>
          <a:p>
            <a:pPr marL="285750" indent="-285750" defTabSz="914400" eaLnBrk="1" hangingPunct="1">
              <a:spcBef>
                <a:spcPts val="2500"/>
              </a:spcBef>
              <a:buFont typeface="Arial"/>
              <a:buChar char="•"/>
            </a:pPr>
            <a:r>
              <a:rPr lang="en-US" b="1">
                <a:solidFill>
                  <a:srgbClr val="002B54"/>
                </a:solidFill>
                <a:latin typeface="Arial Nova"/>
              </a:rPr>
              <a:t>July 2020, established formal DoD SkillBridge agreement with Tyndall AFB.</a:t>
            </a:r>
          </a:p>
          <a:p>
            <a:pPr marL="285750" indent="-285750" defTabSz="914400" eaLnBrk="1" hangingPunct="1">
              <a:spcBef>
                <a:spcPts val="2500"/>
              </a:spcBef>
              <a:buFont typeface="Arial"/>
              <a:buChar char="•"/>
            </a:pPr>
            <a:r>
              <a:rPr lang="en-US" b="1">
                <a:solidFill>
                  <a:srgbClr val="002B54"/>
                </a:solidFill>
                <a:latin typeface="Arial Nova"/>
              </a:rPr>
              <a:t>TAP currently held bimonthly at Job Center facility during Tyndall’s rebuild project. </a:t>
            </a:r>
          </a:p>
          <a:p>
            <a:pPr marL="285750" indent="-285750" defTabSz="914400" eaLnBrk="1" hangingPunct="1">
              <a:spcBef>
                <a:spcPts val="2500"/>
              </a:spcBef>
              <a:buFont typeface="Arial"/>
              <a:buChar char="•"/>
            </a:pPr>
            <a:r>
              <a:rPr lang="en-US" b="1">
                <a:solidFill>
                  <a:srgbClr val="002B54"/>
                </a:solidFill>
                <a:latin typeface="Arial Nova"/>
              </a:rPr>
              <a:t>Job Center staff briefs TSMs on services and training opportunities.</a:t>
            </a:r>
          </a:p>
        </p:txBody>
      </p:sp>
      <p:pic>
        <p:nvPicPr>
          <p:cNvPr id="12" name="Picture 11">
            <a:extLst>
              <a:ext uri="{FF2B5EF4-FFF2-40B4-BE49-F238E27FC236}">
                <a16:creationId xmlns:a16="http://schemas.microsoft.com/office/drawing/2014/main" id="{FB09E0B6-7F72-4182-99A2-855929293F82}"/>
              </a:ext>
            </a:extLst>
          </p:cNvPr>
          <p:cNvPicPr>
            <a:picLocks noChangeAspect="1"/>
          </p:cNvPicPr>
          <p:nvPr/>
        </p:nvPicPr>
        <p:blipFill>
          <a:blip r:embed="rId6"/>
          <a:stretch>
            <a:fillRect/>
          </a:stretch>
        </p:blipFill>
        <p:spPr>
          <a:xfrm>
            <a:off x="6638808" y="1681460"/>
            <a:ext cx="3924247" cy="665357"/>
          </a:xfrm>
          <a:prstGeom prst="rect">
            <a:avLst/>
          </a:prstGeom>
        </p:spPr>
      </p:pic>
    </p:spTree>
    <p:extLst>
      <p:ext uri="{BB962C8B-B14F-4D97-AF65-F5344CB8AC3E}">
        <p14:creationId xmlns:p14="http://schemas.microsoft.com/office/powerpoint/2010/main" val="3132278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80406D-6209-4F19-81CB-D7A32D04DF83}"/>
              </a:ext>
            </a:extLst>
          </p:cNvPr>
          <p:cNvSpPr txBox="1">
            <a:spLocks/>
          </p:cNvSpPr>
          <p:nvPr/>
        </p:nvSpPr>
        <p:spPr>
          <a:xfrm>
            <a:off x="0" y="0"/>
            <a:ext cx="12192000" cy="1375794"/>
          </a:xfrm>
          <a:prstGeom prst="rect">
            <a:avLst/>
          </a:prstGeom>
          <a:solidFill>
            <a:srgbClr val="002B5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Arial Nova" panose="020B0504020202020204" pitchFamily="34" charset="0"/>
              </a:rPr>
              <a:t>   </a:t>
            </a:r>
          </a:p>
        </p:txBody>
      </p:sp>
      <p:sp>
        <p:nvSpPr>
          <p:cNvPr id="5" name="TextBox 4">
            <a:extLst>
              <a:ext uri="{FF2B5EF4-FFF2-40B4-BE49-F238E27FC236}">
                <a16:creationId xmlns:a16="http://schemas.microsoft.com/office/drawing/2014/main" id="{7F239269-399D-4297-9183-C9864BA6DA7E}"/>
              </a:ext>
            </a:extLst>
          </p:cNvPr>
          <p:cNvSpPr txBox="1"/>
          <p:nvPr/>
        </p:nvSpPr>
        <p:spPr>
          <a:xfrm>
            <a:off x="344051" y="87222"/>
            <a:ext cx="10570617" cy="1107996"/>
          </a:xfrm>
          <a:prstGeom prst="rect">
            <a:avLst/>
          </a:prstGeom>
          <a:noFill/>
        </p:spPr>
        <p:txBody>
          <a:bodyPr wrap="square" rtlCol="0">
            <a:spAutoFit/>
          </a:bodyPr>
          <a:lstStyle/>
          <a:p>
            <a:r>
              <a:rPr lang="en-US" sz="6600" b="1">
                <a:solidFill>
                  <a:schemeClr val="bg1"/>
                </a:solidFill>
                <a:latin typeface="Arial Nova" panose="020B0504020202020204" pitchFamily="34" charset="0"/>
              </a:rPr>
              <a:t>Highlights</a:t>
            </a:r>
            <a:endParaRPr lang="en-US" sz="6600" b="1"/>
          </a:p>
        </p:txBody>
      </p:sp>
      <p:pic>
        <p:nvPicPr>
          <p:cNvPr id="6" name="Graphic 5" descr="Person eating">
            <a:extLst>
              <a:ext uri="{FF2B5EF4-FFF2-40B4-BE49-F238E27FC236}">
                <a16:creationId xmlns:a16="http://schemas.microsoft.com/office/drawing/2014/main" id="{842C57EE-161A-4742-8BC1-C8B4D586DE1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887" y="4650724"/>
            <a:ext cx="1012058" cy="1012058"/>
          </a:xfrm>
          <a:prstGeom prst="rect">
            <a:avLst/>
          </a:prstGeom>
        </p:spPr>
      </p:pic>
      <p:sp>
        <p:nvSpPr>
          <p:cNvPr id="7" name="TextBox 6">
            <a:extLst>
              <a:ext uri="{FF2B5EF4-FFF2-40B4-BE49-F238E27FC236}">
                <a16:creationId xmlns:a16="http://schemas.microsoft.com/office/drawing/2014/main" id="{24B41837-4971-409A-8A55-0B8280F7EDB2}"/>
              </a:ext>
            </a:extLst>
          </p:cNvPr>
          <p:cNvSpPr txBox="1"/>
          <p:nvPr/>
        </p:nvSpPr>
        <p:spPr>
          <a:xfrm>
            <a:off x="259305" y="1863733"/>
            <a:ext cx="11503898" cy="959237"/>
          </a:xfrm>
          <a:prstGeom prst="rect">
            <a:avLst/>
          </a:prstGeom>
          <a:noFill/>
        </p:spPr>
        <p:txBody>
          <a:bodyPr wrap="square" lIns="91440" tIns="45720" rIns="91440" bIns="45720" rtlCol="0" anchor="t">
            <a:spAutoFit/>
          </a:bodyPr>
          <a:lstStyle/>
          <a:p>
            <a:pPr marL="285750" indent="-285750" defTabSz="914400" eaLnBrk="1" hangingPunct="1">
              <a:lnSpc>
                <a:spcPct val="150000"/>
              </a:lnSpc>
              <a:spcBef>
                <a:spcPts val="600"/>
              </a:spcBef>
              <a:buFont typeface="Arial"/>
              <a:buChar char="•"/>
            </a:pPr>
            <a:endParaRPr lang="en-US" sz="2000" b="1">
              <a:solidFill>
                <a:srgbClr val="002B54"/>
              </a:solidFill>
              <a:latin typeface="Arial Nova"/>
            </a:endParaRPr>
          </a:p>
          <a:p>
            <a:pPr defTabSz="914400" eaLnBrk="1" hangingPunct="1">
              <a:lnSpc>
                <a:spcPct val="90000"/>
              </a:lnSpc>
              <a:spcBef>
                <a:spcPts val="1000"/>
              </a:spcBef>
            </a:pPr>
            <a:endParaRPr lang="en-US" sz="2000" b="1">
              <a:solidFill>
                <a:srgbClr val="002B54"/>
              </a:solidFill>
              <a:latin typeface="Arial Nova"/>
            </a:endParaRPr>
          </a:p>
        </p:txBody>
      </p:sp>
      <p:sp>
        <p:nvSpPr>
          <p:cNvPr id="8" name="TextBox 7">
            <a:extLst>
              <a:ext uri="{FF2B5EF4-FFF2-40B4-BE49-F238E27FC236}">
                <a16:creationId xmlns:a16="http://schemas.microsoft.com/office/drawing/2014/main" id="{BDCC2BFA-0426-4D5D-AD54-CEB46E92E954}"/>
              </a:ext>
            </a:extLst>
          </p:cNvPr>
          <p:cNvSpPr txBox="1"/>
          <p:nvPr/>
        </p:nvSpPr>
        <p:spPr>
          <a:xfrm>
            <a:off x="475488" y="1719072"/>
            <a:ext cx="10707624" cy="4678204"/>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3200" b="1">
                <a:solidFill>
                  <a:srgbClr val="002060"/>
                </a:solidFill>
                <a:latin typeface="Arial Nova" panose="020B0504020202020204" pitchFamily="34" charset="0"/>
              </a:rPr>
              <a:t>Workers' compensation is covered by military </a:t>
            </a:r>
          </a:p>
          <a:p>
            <a:pPr marL="457200" indent="-457200">
              <a:spcBef>
                <a:spcPts val="1200"/>
              </a:spcBef>
              <a:buFont typeface="Arial" panose="020B0604020202020204" pitchFamily="34" charset="0"/>
              <a:buChar char="•"/>
            </a:pPr>
            <a:r>
              <a:rPr lang="en-US" sz="3200" b="1">
                <a:solidFill>
                  <a:srgbClr val="002060"/>
                </a:solidFill>
                <a:latin typeface="Arial Nova" panose="020B0504020202020204" pitchFamily="34" charset="0"/>
              </a:rPr>
              <a:t>Each military branch has a separate process for service members and vetting employers</a:t>
            </a:r>
          </a:p>
          <a:p>
            <a:pPr marL="457200" indent="-457200">
              <a:spcBef>
                <a:spcPts val="1200"/>
              </a:spcBef>
              <a:buFont typeface="Arial" panose="020B0604020202020204" pitchFamily="34" charset="0"/>
              <a:buChar char="•"/>
            </a:pPr>
            <a:r>
              <a:rPr lang="en-US" sz="3200" b="1">
                <a:solidFill>
                  <a:srgbClr val="002060"/>
                </a:solidFill>
                <a:latin typeface="Arial Nova" panose="020B0504020202020204" pitchFamily="34" charset="0"/>
              </a:rPr>
              <a:t>Great tool for retaining talent in local community</a:t>
            </a:r>
          </a:p>
          <a:p>
            <a:pPr marL="457200" indent="-457200">
              <a:spcBef>
                <a:spcPts val="1200"/>
              </a:spcBef>
              <a:buFont typeface="Arial" panose="020B0604020202020204" pitchFamily="34" charset="0"/>
              <a:buChar char="•"/>
            </a:pPr>
            <a:r>
              <a:rPr lang="en-US" sz="3200" b="1">
                <a:solidFill>
                  <a:srgbClr val="002060"/>
                </a:solidFill>
                <a:latin typeface="Arial Nova" panose="020B0504020202020204" pitchFamily="34" charset="0"/>
              </a:rPr>
              <a:t>Program provides another tool to assist employers and economic developers with recruitment</a:t>
            </a:r>
          </a:p>
          <a:p>
            <a:pPr marL="457200" indent="-457200">
              <a:spcBef>
                <a:spcPts val="1200"/>
              </a:spcBef>
              <a:buFont typeface="Arial" panose="020B0604020202020204" pitchFamily="34" charset="0"/>
              <a:buChar char="•"/>
            </a:pPr>
            <a:endParaRPr lang="en-US" sz="2800">
              <a:latin typeface="Arial Nova" panose="020B0504020202020204" pitchFamily="34" charset="0"/>
            </a:endParaRPr>
          </a:p>
          <a:p>
            <a:pPr>
              <a:spcBef>
                <a:spcPts val="1200"/>
              </a:spcBef>
            </a:pPr>
            <a:endParaRPr lang="en-US" sz="2800">
              <a:latin typeface="Arial Nova" panose="020B0504020202020204" pitchFamily="34" charset="0"/>
            </a:endParaRPr>
          </a:p>
        </p:txBody>
      </p:sp>
    </p:spTree>
    <p:extLst>
      <p:ext uri="{BB962C8B-B14F-4D97-AF65-F5344CB8AC3E}">
        <p14:creationId xmlns:p14="http://schemas.microsoft.com/office/powerpoint/2010/main" val="2749405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80406D-6209-4F19-81CB-D7A32D04DF83}"/>
              </a:ext>
            </a:extLst>
          </p:cNvPr>
          <p:cNvSpPr txBox="1">
            <a:spLocks/>
          </p:cNvSpPr>
          <p:nvPr/>
        </p:nvSpPr>
        <p:spPr>
          <a:xfrm>
            <a:off x="0" y="0"/>
            <a:ext cx="12192000" cy="1375794"/>
          </a:xfrm>
          <a:prstGeom prst="rect">
            <a:avLst/>
          </a:prstGeom>
          <a:solidFill>
            <a:srgbClr val="002B5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Arial Nova" panose="020B0504020202020204" pitchFamily="34" charset="0"/>
              </a:rPr>
              <a:t>   </a:t>
            </a:r>
          </a:p>
        </p:txBody>
      </p:sp>
      <p:pic>
        <p:nvPicPr>
          <p:cNvPr id="6" name="Graphic 5" descr="Person eating">
            <a:extLst>
              <a:ext uri="{FF2B5EF4-FFF2-40B4-BE49-F238E27FC236}">
                <a16:creationId xmlns:a16="http://schemas.microsoft.com/office/drawing/2014/main" id="{842C57EE-161A-4742-8BC1-C8B4D586DE1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887" y="4650724"/>
            <a:ext cx="1012058" cy="1012058"/>
          </a:xfrm>
          <a:prstGeom prst="rect">
            <a:avLst/>
          </a:prstGeom>
        </p:spPr>
      </p:pic>
      <p:sp>
        <p:nvSpPr>
          <p:cNvPr id="7" name="TextBox 6">
            <a:extLst>
              <a:ext uri="{FF2B5EF4-FFF2-40B4-BE49-F238E27FC236}">
                <a16:creationId xmlns:a16="http://schemas.microsoft.com/office/drawing/2014/main" id="{24B41837-4971-409A-8A55-0B8280F7EDB2}"/>
              </a:ext>
            </a:extLst>
          </p:cNvPr>
          <p:cNvSpPr txBox="1"/>
          <p:nvPr/>
        </p:nvSpPr>
        <p:spPr>
          <a:xfrm>
            <a:off x="259305" y="1863733"/>
            <a:ext cx="11503898" cy="959237"/>
          </a:xfrm>
          <a:prstGeom prst="rect">
            <a:avLst/>
          </a:prstGeom>
          <a:noFill/>
        </p:spPr>
        <p:txBody>
          <a:bodyPr wrap="square" lIns="91440" tIns="45720" rIns="91440" bIns="45720" rtlCol="0" anchor="t">
            <a:spAutoFit/>
          </a:bodyPr>
          <a:lstStyle/>
          <a:p>
            <a:pPr marL="285750" indent="-285750" defTabSz="914400" eaLnBrk="1" hangingPunct="1">
              <a:lnSpc>
                <a:spcPct val="150000"/>
              </a:lnSpc>
              <a:spcBef>
                <a:spcPts val="600"/>
              </a:spcBef>
              <a:buFont typeface="Arial"/>
              <a:buChar char="•"/>
            </a:pPr>
            <a:endParaRPr lang="en-US" sz="2000" b="1">
              <a:solidFill>
                <a:srgbClr val="002B54"/>
              </a:solidFill>
              <a:latin typeface="Arial Nova"/>
            </a:endParaRPr>
          </a:p>
          <a:p>
            <a:pPr defTabSz="914400" eaLnBrk="1" hangingPunct="1">
              <a:lnSpc>
                <a:spcPct val="90000"/>
              </a:lnSpc>
              <a:spcBef>
                <a:spcPts val="1000"/>
              </a:spcBef>
            </a:pPr>
            <a:endParaRPr lang="en-US" sz="2000" b="1">
              <a:solidFill>
                <a:srgbClr val="002B54"/>
              </a:solidFill>
              <a:latin typeface="Arial Nova"/>
            </a:endParaRPr>
          </a:p>
        </p:txBody>
      </p:sp>
      <p:sp>
        <p:nvSpPr>
          <p:cNvPr id="9" name="TextBox 8">
            <a:extLst>
              <a:ext uri="{FF2B5EF4-FFF2-40B4-BE49-F238E27FC236}">
                <a16:creationId xmlns:a16="http://schemas.microsoft.com/office/drawing/2014/main" id="{37CA16CB-9117-4A26-BA55-B9EF2EC8BBEC}"/>
              </a:ext>
            </a:extLst>
          </p:cNvPr>
          <p:cNvSpPr txBox="1"/>
          <p:nvPr/>
        </p:nvSpPr>
        <p:spPr>
          <a:xfrm>
            <a:off x="264855" y="120649"/>
            <a:ext cx="11991474" cy="1107996"/>
          </a:xfrm>
          <a:prstGeom prst="rect">
            <a:avLst/>
          </a:prstGeom>
          <a:noFill/>
        </p:spPr>
        <p:txBody>
          <a:bodyPr wrap="square" rtlCol="0">
            <a:spAutoFit/>
          </a:bodyPr>
          <a:lstStyle/>
          <a:p>
            <a:r>
              <a:rPr lang="en-US" sz="6600" b="1">
                <a:solidFill>
                  <a:schemeClr val="bg1"/>
                </a:solidFill>
                <a:latin typeface="Arial Nova" panose="020B0504020202020204" pitchFamily="34" charset="0"/>
              </a:rPr>
              <a:t>Stack it Up – LVER Toolbox</a:t>
            </a:r>
            <a:endParaRPr lang="en-US" sz="6600" b="1"/>
          </a:p>
        </p:txBody>
      </p:sp>
      <p:sp>
        <p:nvSpPr>
          <p:cNvPr id="10" name="TextBox 9">
            <a:extLst>
              <a:ext uri="{FF2B5EF4-FFF2-40B4-BE49-F238E27FC236}">
                <a16:creationId xmlns:a16="http://schemas.microsoft.com/office/drawing/2014/main" id="{7E2C7E60-E7B8-4DAB-ADB3-8AAEFC1EB9F1}"/>
              </a:ext>
            </a:extLst>
          </p:cNvPr>
          <p:cNvSpPr txBox="1"/>
          <p:nvPr/>
        </p:nvSpPr>
        <p:spPr>
          <a:xfrm>
            <a:off x="344051" y="1609005"/>
            <a:ext cx="11503898" cy="6089359"/>
          </a:xfrm>
          <a:prstGeom prst="rect">
            <a:avLst/>
          </a:prstGeom>
          <a:noFill/>
        </p:spPr>
        <p:txBody>
          <a:bodyPr wrap="square" lIns="91440" tIns="45720" rIns="91440" bIns="45720" rtlCol="0" anchor="t">
            <a:spAutoFit/>
          </a:bodyPr>
          <a:lstStyle/>
          <a:p>
            <a:pPr marL="285750" indent="-285750" defTabSz="914400" eaLnBrk="1" hangingPunct="1">
              <a:lnSpc>
                <a:spcPct val="90000"/>
              </a:lnSpc>
              <a:spcBef>
                <a:spcPts val="2500"/>
              </a:spcBef>
              <a:buFont typeface="Arial"/>
              <a:buChar char="•"/>
            </a:pPr>
            <a:r>
              <a:rPr lang="en-US" sz="3600" b="1">
                <a:solidFill>
                  <a:srgbClr val="002B54"/>
                </a:solidFill>
                <a:latin typeface="Arial Nova"/>
              </a:rPr>
              <a:t>180 days out = Dislocated worker. WIOA scholarships</a:t>
            </a:r>
          </a:p>
          <a:p>
            <a:pPr marL="285750" indent="-285750" defTabSz="914400" eaLnBrk="1" hangingPunct="1">
              <a:lnSpc>
                <a:spcPct val="90000"/>
              </a:lnSpc>
              <a:spcBef>
                <a:spcPts val="2500"/>
              </a:spcBef>
              <a:buFont typeface="Arial"/>
              <a:buChar char="•"/>
            </a:pPr>
            <a:r>
              <a:rPr lang="en-US" sz="3600" b="1">
                <a:solidFill>
                  <a:srgbClr val="002B54"/>
                </a:solidFill>
                <a:latin typeface="Arial Nova"/>
              </a:rPr>
              <a:t>Onward to Opportunity. PMP, HR, and IT Certifications</a:t>
            </a:r>
          </a:p>
          <a:p>
            <a:pPr marL="285750" indent="-285750" defTabSz="914400" eaLnBrk="1" hangingPunct="1">
              <a:lnSpc>
                <a:spcPct val="90000"/>
              </a:lnSpc>
              <a:spcBef>
                <a:spcPts val="2500"/>
              </a:spcBef>
              <a:buFont typeface="Arial"/>
              <a:buChar char="•"/>
            </a:pPr>
            <a:r>
              <a:rPr lang="en-US" sz="3600" b="1">
                <a:solidFill>
                  <a:srgbClr val="002B54"/>
                </a:solidFill>
                <a:latin typeface="Arial Nova"/>
              </a:rPr>
              <a:t>Hilton Honors</a:t>
            </a:r>
          </a:p>
          <a:p>
            <a:pPr marL="285750" indent="-285750" defTabSz="914400" eaLnBrk="1" hangingPunct="1">
              <a:lnSpc>
                <a:spcPct val="90000"/>
              </a:lnSpc>
              <a:spcBef>
                <a:spcPts val="2500"/>
              </a:spcBef>
              <a:buFont typeface="Arial"/>
              <a:buChar char="•"/>
            </a:pPr>
            <a:r>
              <a:rPr lang="en-US" sz="3600" b="1">
                <a:solidFill>
                  <a:srgbClr val="002B54"/>
                </a:solidFill>
                <a:latin typeface="Arial Nova"/>
              </a:rPr>
              <a:t>IWT / EWT / OJT </a:t>
            </a:r>
          </a:p>
          <a:p>
            <a:pPr marL="285750" indent="-285750" defTabSz="914400" eaLnBrk="1" hangingPunct="1">
              <a:lnSpc>
                <a:spcPct val="90000"/>
              </a:lnSpc>
              <a:spcBef>
                <a:spcPts val="2500"/>
              </a:spcBef>
              <a:buFont typeface="Arial"/>
              <a:buChar char="•"/>
            </a:pPr>
            <a:r>
              <a:rPr lang="en-US" sz="3600" b="1">
                <a:solidFill>
                  <a:srgbClr val="002B54"/>
                </a:solidFill>
                <a:latin typeface="Arial Nova"/>
              </a:rPr>
              <a:t>Veterans Florida matching Funds – 50/50 to $8k</a:t>
            </a:r>
          </a:p>
          <a:p>
            <a:pPr marL="285750" indent="-285750" defTabSz="914400" eaLnBrk="1" hangingPunct="1">
              <a:lnSpc>
                <a:spcPct val="90000"/>
              </a:lnSpc>
              <a:spcBef>
                <a:spcPts val="2500"/>
              </a:spcBef>
              <a:buFont typeface="Arial"/>
              <a:buChar char="•"/>
            </a:pPr>
            <a:endParaRPr lang="en-US" sz="2800">
              <a:solidFill>
                <a:srgbClr val="002B54"/>
              </a:solidFill>
              <a:latin typeface="Arial Nova"/>
            </a:endParaRPr>
          </a:p>
          <a:p>
            <a:pPr marL="285750" indent="-285750" defTabSz="914400" eaLnBrk="1" hangingPunct="1">
              <a:lnSpc>
                <a:spcPct val="90000"/>
              </a:lnSpc>
              <a:spcBef>
                <a:spcPts val="1000"/>
              </a:spcBef>
              <a:buFont typeface="Arial"/>
              <a:buChar char="•"/>
            </a:pPr>
            <a:endParaRPr lang="en-US" sz="2800">
              <a:solidFill>
                <a:srgbClr val="002B54"/>
              </a:solidFill>
              <a:latin typeface="Arial Nova"/>
            </a:endParaRPr>
          </a:p>
        </p:txBody>
      </p:sp>
    </p:spTree>
    <p:extLst>
      <p:ext uri="{BB962C8B-B14F-4D97-AF65-F5344CB8AC3E}">
        <p14:creationId xmlns:p14="http://schemas.microsoft.com/office/powerpoint/2010/main" val="1408639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86B75F1-4CCE-4DE7-B3EC-C0EB03F7521C}"/>
              </a:ext>
            </a:extLst>
          </p:cNvPr>
          <p:cNvSpPr txBox="1">
            <a:spLocks/>
          </p:cNvSpPr>
          <p:nvPr/>
        </p:nvSpPr>
        <p:spPr>
          <a:xfrm>
            <a:off x="0" y="0"/>
            <a:ext cx="12192000" cy="1375794"/>
          </a:xfrm>
          <a:prstGeom prst="rect">
            <a:avLst/>
          </a:prstGeom>
          <a:solidFill>
            <a:srgbClr val="002B5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Nova" panose="020B0504020202020204" pitchFamily="34" charset="0"/>
                <a:ea typeface="+mj-ea"/>
                <a:cs typeface="Times New Roman" panose="02020603050405020304" pitchFamily="18" charset="0"/>
              </a:defRPr>
            </a:lvl1pPr>
          </a:lstStyle>
          <a:p>
            <a:r>
              <a:rPr lang="en-US">
                <a:solidFill>
                  <a:schemeClr val="bg1"/>
                </a:solidFill>
              </a:rPr>
              <a:t>   OWF</a:t>
            </a:r>
          </a:p>
        </p:txBody>
      </p:sp>
      <p:sp>
        <p:nvSpPr>
          <p:cNvPr id="10" name="TextBox 9">
            <a:extLst>
              <a:ext uri="{FF2B5EF4-FFF2-40B4-BE49-F238E27FC236}">
                <a16:creationId xmlns:a16="http://schemas.microsoft.com/office/drawing/2014/main" id="{AF343D07-D8C8-45F5-9ACB-EF74E03C108D}"/>
              </a:ext>
            </a:extLst>
          </p:cNvPr>
          <p:cNvSpPr txBox="1"/>
          <p:nvPr/>
        </p:nvSpPr>
        <p:spPr>
          <a:xfrm>
            <a:off x="391887" y="2992987"/>
            <a:ext cx="11257808" cy="3046988"/>
          </a:xfrm>
          <a:prstGeom prst="rect">
            <a:avLst/>
          </a:prstGeom>
          <a:noFill/>
        </p:spPr>
        <p:txBody>
          <a:bodyPr wrap="square">
            <a:spAutoFit/>
          </a:bodyPr>
          <a:lstStyle/>
          <a:p>
            <a:pPr algn="just"/>
            <a:endParaRPr lang="en-US" sz="2400" b="0" i="0">
              <a:solidFill>
                <a:srgbClr val="002B54"/>
              </a:solidFill>
              <a:effectLst/>
              <a:latin typeface="Segoe UI" panose="020B0502040204020203" pitchFamily="34" charset="0"/>
            </a:endParaRPr>
          </a:p>
          <a:p>
            <a:pPr algn="just"/>
            <a:r>
              <a:rPr lang="en-US" sz="2400" b="1" i="0">
                <a:solidFill>
                  <a:srgbClr val="002B54"/>
                </a:solidFill>
                <a:effectLst/>
                <a:latin typeface="Segoe UI" panose="020B0502040204020203" pitchFamily="34" charset="0"/>
              </a:rPr>
              <a:t>Operation Warfighter (OWF) is a Department of Defense internship program that matches qualified wounded, ill and injured Service members with non-funded federal internships for them to gain valuable work experience during their recovery and rehabilitation. This process assists with the Service members’ reintegration to duty, or transition into the civilian work environment where they can employ their newly acquired skills in a non-military work setting. </a:t>
            </a:r>
          </a:p>
        </p:txBody>
      </p:sp>
      <p:pic>
        <p:nvPicPr>
          <p:cNvPr id="3" name="Picture 2" descr="A picture containing text&#10;&#10;Description automatically generated">
            <a:extLst>
              <a:ext uri="{FF2B5EF4-FFF2-40B4-BE49-F238E27FC236}">
                <a16:creationId xmlns:a16="http://schemas.microsoft.com/office/drawing/2014/main" id="{A232358C-6CB7-4479-9F61-6F63356790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7626" y="0"/>
            <a:ext cx="4222070" cy="3022223"/>
          </a:xfrm>
          <a:prstGeom prst="rect">
            <a:avLst/>
          </a:prstGeom>
        </p:spPr>
      </p:pic>
      <p:sp>
        <p:nvSpPr>
          <p:cNvPr id="2" name="TextBox 1">
            <a:extLst>
              <a:ext uri="{FF2B5EF4-FFF2-40B4-BE49-F238E27FC236}">
                <a16:creationId xmlns:a16="http://schemas.microsoft.com/office/drawing/2014/main" id="{B4A96C29-11C2-4CDB-BBFE-1F371D148C62}"/>
              </a:ext>
            </a:extLst>
          </p:cNvPr>
          <p:cNvSpPr txBox="1"/>
          <p:nvPr/>
        </p:nvSpPr>
        <p:spPr>
          <a:xfrm>
            <a:off x="391887" y="1645920"/>
            <a:ext cx="668416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B54"/>
                </a:solidFill>
                <a:effectLst/>
                <a:uLnTx/>
                <a:uFillTx/>
                <a:latin typeface="Segoe UI" panose="020B0502040204020203" pitchFamily="34" charset="0"/>
                <a:ea typeface="+mn-ea"/>
                <a:cs typeface="+mn-cs"/>
              </a:rPr>
              <a:t>Are you an active duty wounded, ill or injured Service member looking for an internship opportunity?</a:t>
            </a:r>
          </a:p>
        </p:txBody>
      </p:sp>
    </p:spTree>
    <p:extLst>
      <p:ext uri="{BB962C8B-B14F-4D97-AF65-F5344CB8AC3E}">
        <p14:creationId xmlns:p14="http://schemas.microsoft.com/office/powerpoint/2010/main" val="1780303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80406D-6209-4F19-81CB-D7A32D04DF83}"/>
              </a:ext>
            </a:extLst>
          </p:cNvPr>
          <p:cNvSpPr txBox="1">
            <a:spLocks/>
          </p:cNvSpPr>
          <p:nvPr/>
        </p:nvSpPr>
        <p:spPr>
          <a:xfrm>
            <a:off x="0" y="0"/>
            <a:ext cx="12192000" cy="1375794"/>
          </a:xfrm>
          <a:prstGeom prst="rect">
            <a:avLst/>
          </a:prstGeom>
          <a:solidFill>
            <a:srgbClr val="002B5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Arial Nova" panose="020B0504020202020204" pitchFamily="34" charset="0"/>
              </a:rPr>
              <a:t>   </a:t>
            </a:r>
          </a:p>
        </p:txBody>
      </p:sp>
      <p:pic>
        <p:nvPicPr>
          <p:cNvPr id="6" name="Graphic 5" descr="Person eating">
            <a:extLst>
              <a:ext uri="{FF2B5EF4-FFF2-40B4-BE49-F238E27FC236}">
                <a16:creationId xmlns:a16="http://schemas.microsoft.com/office/drawing/2014/main" id="{842C57EE-161A-4742-8BC1-C8B4D586DE1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887" y="4650724"/>
            <a:ext cx="1012058" cy="1012058"/>
          </a:xfrm>
          <a:prstGeom prst="rect">
            <a:avLst/>
          </a:prstGeom>
        </p:spPr>
      </p:pic>
      <p:sp>
        <p:nvSpPr>
          <p:cNvPr id="8" name="TextBox 7">
            <a:extLst>
              <a:ext uri="{FF2B5EF4-FFF2-40B4-BE49-F238E27FC236}">
                <a16:creationId xmlns:a16="http://schemas.microsoft.com/office/drawing/2014/main" id="{92C8199C-1EB0-454C-A112-3F8D623B84C7}"/>
              </a:ext>
            </a:extLst>
          </p:cNvPr>
          <p:cNvSpPr txBox="1"/>
          <p:nvPr/>
        </p:nvSpPr>
        <p:spPr>
          <a:xfrm>
            <a:off x="264855" y="133899"/>
            <a:ext cx="11991474" cy="1107996"/>
          </a:xfrm>
          <a:prstGeom prst="rect">
            <a:avLst/>
          </a:prstGeom>
          <a:noFill/>
        </p:spPr>
        <p:txBody>
          <a:bodyPr wrap="square" rtlCol="0">
            <a:spAutoFit/>
          </a:bodyPr>
          <a:lstStyle/>
          <a:p>
            <a:r>
              <a:rPr lang="en-US" sz="6600" b="1" err="1">
                <a:solidFill>
                  <a:schemeClr val="bg1"/>
                </a:solidFill>
                <a:latin typeface="Arial Nova" panose="020B0504020202020204" pitchFamily="34" charset="0"/>
              </a:rPr>
              <a:t>5Ws</a:t>
            </a:r>
            <a:r>
              <a:rPr lang="en-US" sz="6600" b="1" baseline="30000">
                <a:solidFill>
                  <a:schemeClr val="bg1"/>
                </a:solidFill>
                <a:latin typeface="Arial Nova" panose="020B0504020202020204" pitchFamily="34" charset="0"/>
              </a:rPr>
              <a:t>+</a:t>
            </a:r>
            <a:endParaRPr lang="en-US" sz="6600" b="1" baseline="30000"/>
          </a:p>
        </p:txBody>
      </p:sp>
      <p:sp>
        <p:nvSpPr>
          <p:cNvPr id="11" name="TextBox 10">
            <a:extLst>
              <a:ext uri="{FF2B5EF4-FFF2-40B4-BE49-F238E27FC236}">
                <a16:creationId xmlns:a16="http://schemas.microsoft.com/office/drawing/2014/main" id="{1B4AE2F4-3184-446A-817E-7D01C43AE2D3}"/>
              </a:ext>
            </a:extLst>
          </p:cNvPr>
          <p:cNvSpPr txBox="1"/>
          <p:nvPr/>
        </p:nvSpPr>
        <p:spPr>
          <a:xfrm>
            <a:off x="475488" y="1719072"/>
            <a:ext cx="10707624" cy="5801588"/>
          </a:xfrm>
          <a:prstGeom prst="rect">
            <a:avLst/>
          </a:prstGeom>
          <a:noFill/>
        </p:spPr>
        <p:txBody>
          <a:bodyPr wrap="square" rtlCol="0">
            <a:spAutoFit/>
          </a:bodyPr>
          <a:lstStyle/>
          <a:p>
            <a:pPr marL="457200" indent="-457200">
              <a:spcBef>
                <a:spcPts val="1200"/>
              </a:spcBef>
              <a:spcAft>
                <a:spcPts val="1800"/>
              </a:spcAft>
              <a:buFont typeface="Arial" panose="020B0604020202020204" pitchFamily="34" charset="0"/>
              <a:buChar char="•"/>
            </a:pPr>
            <a:r>
              <a:rPr lang="en-US" sz="3600" b="1">
                <a:solidFill>
                  <a:srgbClr val="002060"/>
                </a:solidFill>
                <a:latin typeface="Arial Nova" panose="020B0504020202020204" pitchFamily="34" charset="0"/>
                <a:cs typeface="Arial" panose="020B0604020202020204" pitchFamily="34" charset="0"/>
              </a:rPr>
              <a:t>Who</a:t>
            </a:r>
          </a:p>
          <a:p>
            <a:pPr marL="457200" indent="-457200">
              <a:spcBef>
                <a:spcPts val="1200"/>
              </a:spcBef>
              <a:spcAft>
                <a:spcPts val="1800"/>
              </a:spcAft>
              <a:buFont typeface="Arial" panose="020B0604020202020204" pitchFamily="34" charset="0"/>
              <a:buChar char="•"/>
            </a:pPr>
            <a:r>
              <a:rPr lang="en-US" sz="3600" b="1">
                <a:solidFill>
                  <a:srgbClr val="002060"/>
                </a:solidFill>
                <a:latin typeface="Arial Nova" panose="020B0504020202020204" pitchFamily="34" charset="0"/>
                <a:cs typeface="Arial" panose="020B0604020202020204" pitchFamily="34" charset="0"/>
              </a:rPr>
              <a:t>What</a:t>
            </a:r>
          </a:p>
          <a:p>
            <a:pPr marL="457200" indent="-457200">
              <a:spcBef>
                <a:spcPts val="1200"/>
              </a:spcBef>
              <a:spcAft>
                <a:spcPts val="1800"/>
              </a:spcAft>
              <a:buFont typeface="Arial" panose="020B0604020202020204" pitchFamily="34" charset="0"/>
              <a:buChar char="•"/>
            </a:pPr>
            <a:r>
              <a:rPr lang="en-US" sz="3600" b="1">
                <a:solidFill>
                  <a:srgbClr val="002060"/>
                </a:solidFill>
                <a:latin typeface="Arial Nova" panose="020B0504020202020204" pitchFamily="34" charset="0"/>
                <a:cs typeface="Arial" panose="020B0604020202020204" pitchFamily="34" charset="0"/>
              </a:rPr>
              <a:t>When</a:t>
            </a:r>
          </a:p>
          <a:p>
            <a:pPr marL="457200" indent="-457200">
              <a:spcBef>
                <a:spcPts val="1200"/>
              </a:spcBef>
              <a:spcAft>
                <a:spcPts val="1800"/>
              </a:spcAft>
              <a:buFont typeface="Arial" panose="020B0604020202020204" pitchFamily="34" charset="0"/>
              <a:buChar char="•"/>
            </a:pPr>
            <a:r>
              <a:rPr lang="en-US" sz="3600" b="1">
                <a:solidFill>
                  <a:srgbClr val="002060"/>
                </a:solidFill>
                <a:latin typeface="Arial Nova" panose="020B0504020202020204" pitchFamily="34" charset="0"/>
                <a:cs typeface="Arial" panose="020B0604020202020204" pitchFamily="34" charset="0"/>
              </a:rPr>
              <a:t>Where</a:t>
            </a:r>
          </a:p>
          <a:p>
            <a:pPr marL="457200" indent="-457200">
              <a:spcBef>
                <a:spcPts val="1200"/>
              </a:spcBef>
              <a:spcAft>
                <a:spcPts val="1800"/>
              </a:spcAft>
              <a:buFont typeface="Arial" panose="020B0604020202020204" pitchFamily="34" charset="0"/>
              <a:buChar char="•"/>
            </a:pPr>
            <a:r>
              <a:rPr lang="en-US" sz="3600" b="1">
                <a:solidFill>
                  <a:srgbClr val="002060"/>
                </a:solidFill>
                <a:latin typeface="Arial Nova" panose="020B0504020202020204" pitchFamily="34" charset="0"/>
                <a:cs typeface="Arial" panose="020B0604020202020204" pitchFamily="34" charset="0"/>
              </a:rPr>
              <a:t>Why</a:t>
            </a:r>
          </a:p>
          <a:p>
            <a:pPr marL="457200" indent="-457200">
              <a:spcBef>
                <a:spcPts val="1200"/>
              </a:spcBef>
              <a:buFont typeface="Arial" panose="020B0604020202020204" pitchFamily="34" charset="0"/>
              <a:buChar char="•"/>
            </a:pPr>
            <a:endParaRPr lang="en-US" sz="2800">
              <a:latin typeface="Arial Nova" panose="020B0504020202020204" pitchFamily="34" charset="0"/>
            </a:endParaRPr>
          </a:p>
          <a:p>
            <a:pPr>
              <a:spcBef>
                <a:spcPts val="1200"/>
              </a:spcBef>
            </a:pPr>
            <a:endParaRPr lang="en-US" sz="2800">
              <a:latin typeface="Arial Nova" panose="020B0504020202020204" pitchFamily="34" charset="0"/>
            </a:endParaRPr>
          </a:p>
        </p:txBody>
      </p:sp>
    </p:spTree>
    <p:extLst>
      <p:ext uri="{BB962C8B-B14F-4D97-AF65-F5344CB8AC3E}">
        <p14:creationId xmlns:p14="http://schemas.microsoft.com/office/powerpoint/2010/main" val="182846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80406D-6209-4F19-81CB-D7A32D04DF83}"/>
              </a:ext>
            </a:extLst>
          </p:cNvPr>
          <p:cNvSpPr txBox="1">
            <a:spLocks/>
          </p:cNvSpPr>
          <p:nvPr/>
        </p:nvSpPr>
        <p:spPr>
          <a:xfrm>
            <a:off x="0" y="0"/>
            <a:ext cx="12192000" cy="1375794"/>
          </a:xfrm>
          <a:prstGeom prst="rect">
            <a:avLst/>
          </a:prstGeom>
          <a:solidFill>
            <a:srgbClr val="002B5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Arial Nova" panose="020B0504020202020204" pitchFamily="34" charset="0"/>
              </a:rPr>
              <a:t>   </a:t>
            </a:r>
          </a:p>
        </p:txBody>
      </p:sp>
      <p:sp>
        <p:nvSpPr>
          <p:cNvPr id="5" name="TextBox 4">
            <a:extLst>
              <a:ext uri="{FF2B5EF4-FFF2-40B4-BE49-F238E27FC236}">
                <a16:creationId xmlns:a16="http://schemas.microsoft.com/office/drawing/2014/main" id="{7F239269-399D-4297-9183-C9864BA6DA7E}"/>
              </a:ext>
            </a:extLst>
          </p:cNvPr>
          <p:cNvSpPr txBox="1"/>
          <p:nvPr/>
        </p:nvSpPr>
        <p:spPr>
          <a:xfrm>
            <a:off x="411061" y="153152"/>
            <a:ext cx="10570617" cy="1107996"/>
          </a:xfrm>
          <a:prstGeom prst="rect">
            <a:avLst/>
          </a:prstGeom>
          <a:noFill/>
        </p:spPr>
        <p:txBody>
          <a:bodyPr wrap="square" rtlCol="0">
            <a:spAutoFit/>
          </a:bodyPr>
          <a:lstStyle/>
          <a:p>
            <a:r>
              <a:rPr lang="en-US" sz="6600" b="1">
                <a:solidFill>
                  <a:schemeClr val="bg1"/>
                </a:solidFill>
                <a:latin typeface="Arial Nova" panose="020B0504020202020204" pitchFamily="34" charset="0"/>
              </a:rPr>
              <a:t>Agenda</a:t>
            </a:r>
            <a:endParaRPr lang="en-US" sz="6600" b="1"/>
          </a:p>
        </p:txBody>
      </p:sp>
      <p:pic>
        <p:nvPicPr>
          <p:cNvPr id="6" name="Graphic 5" descr="Person eating">
            <a:extLst>
              <a:ext uri="{FF2B5EF4-FFF2-40B4-BE49-F238E27FC236}">
                <a16:creationId xmlns:a16="http://schemas.microsoft.com/office/drawing/2014/main" id="{842C57EE-161A-4742-8BC1-C8B4D586DE1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887" y="4650724"/>
            <a:ext cx="1012058" cy="1012058"/>
          </a:xfrm>
          <a:prstGeom prst="rect">
            <a:avLst/>
          </a:prstGeom>
        </p:spPr>
      </p:pic>
      <p:sp>
        <p:nvSpPr>
          <p:cNvPr id="7" name="TextBox 6">
            <a:extLst>
              <a:ext uri="{FF2B5EF4-FFF2-40B4-BE49-F238E27FC236}">
                <a16:creationId xmlns:a16="http://schemas.microsoft.com/office/drawing/2014/main" id="{24B41837-4971-409A-8A55-0B8280F7EDB2}"/>
              </a:ext>
            </a:extLst>
          </p:cNvPr>
          <p:cNvSpPr txBox="1"/>
          <p:nvPr/>
        </p:nvSpPr>
        <p:spPr>
          <a:xfrm>
            <a:off x="259305" y="1863733"/>
            <a:ext cx="11503898" cy="5498941"/>
          </a:xfrm>
          <a:prstGeom prst="rect">
            <a:avLst/>
          </a:prstGeom>
          <a:noFill/>
        </p:spPr>
        <p:txBody>
          <a:bodyPr wrap="square" lIns="91440" tIns="45720" rIns="91440" bIns="45720" rtlCol="0" anchor="t">
            <a:spAutoFit/>
          </a:bodyPr>
          <a:lstStyle/>
          <a:p>
            <a:pPr marL="285750" indent="-285750" defTabSz="914400" eaLnBrk="1" hangingPunct="1">
              <a:lnSpc>
                <a:spcPct val="150000"/>
              </a:lnSpc>
              <a:spcBef>
                <a:spcPts val="600"/>
              </a:spcBef>
              <a:buFont typeface="Arial"/>
              <a:buChar char="•"/>
            </a:pPr>
            <a:r>
              <a:rPr lang="en-US" sz="3600" b="1">
                <a:solidFill>
                  <a:srgbClr val="002B54"/>
                </a:solidFill>
                <a:latin typeface="Arial Nova"/>
              </a:rPr>
              <a:t>SkillBridge Overview</a:t>
            </a:r>
          </a:p>
          <a:p>
            <a:pPr marL="285750" indent="-285750" defTabSz="914400" eaLnBrk="1" hangingPunct="1">
              <a:lnSpc>
                <a:spcPct val="150000"/>
              </a:lnSpc>
              <a:spcBef>
                <a:spcPts val="600"/>
              </a:spcBef>
              <a:buFont typeface="Arial"/>
              <a:buChar char="•"/>
            </a:pPr>
            <a:r>
              <a:rPr lang="en-US" sz="3600" b="1">
                <a:solidFill>
                  <a:srgbClr val="002B54"/>
                </a:solidFill>
                <a:latin typeface="Arial Nova"/>
              </a:rPr>
              <a:t>Service Member Process</a:t>
            </a:r>
          </a:p>
          <a:p>
            <a:pPr marL="285750" indent="-285750" defTabSz="914400" eaLnBrk="1" hangingPunct="1">
              <a:lnSpc>
                <a:spcPct val="150000"/>
              </a:lnSpc>
              <a:spcBef>
                <a:spcPts val="600"/>
              </a:spcBef>
              <a:buFont typeface="Arial"/>
              <a:buChar char="•"/>
            </a:pPr>
            <a:r>
              <a:rPr lang="en-US" sz="3600" b="1">
                <a:solidFill>
                  <a:srgbClr val="002B54"/>
                </a:solidFill>
                <a:latin typeface="Arial Nova"/>
              </a:rPr>
              <a:t>Employer Process</a:t>
            </a:r>
          </a:p>
          <a:p>
            <a:pPr marL="285750" indent="-285750" defTabSz="914400" eaLnBrk="1" hangingPunct="1">
              <a:lnSpc>
                <a:spcPct val="150000"/>
              </a:lnSpc>
              <a:spcBef>
                <a:spcPts val="600"/>
              </a:spcBef>
              <a:buFont typeface="Arial"/>
              <a:buChar char="•"/>
            </a:pPr>
            <a:r>
              <a:rPr lang="en-US" sz="3600" b="1">
                <a:solidFill>
                  <a:srgbClr val="002B54"/>
                </a:solidFill>
                <a:latin typeface="Arial Nova"/>
              </a:rPr>
              <a:t>CareerSource Process</a:t>
            </a:r>
          </a:p>
          <a:p>
            <a:pPr marL="285750" indent="-285750" defTabSz="914400" eaLnBrk="1" hangingPunct="1">
              <a:lnSpc>
                <a:spcPct val="150000"/>
              </a:lnSpc>
              <a:spcBef>
                <a:spcPts val="600"/>
              </a:spcBef>
              <a:buFont typeface="Arial"/>
              <a:buChar char="•"/>
            </a:pPr>
            <a:r>
              <a:rPr lang="en-US" sz="3600" b="1">
                <a:solidFill>
                  <a:srgbClr val="002B54"/>
                </a:solidFill>
                <a:latin typeface="Arial Nova"/>
              </a:rPr>
              <a:t>Program Highlights</a:t>
            </a:r>
          </a:p>
          <a:p>
            <a:pPr marL="285750" indent="-285750" defTabSz="914400" eaLnBrk="1" hangingPunct="1">
              <a:lnSpc>
                <a:spcPct val="150000"/>
              </a:lnSpc>
              <a:spcBef>
                <a:spcPts val="600"/>
              </a:spcBef>
              <a:buFont typeface="Arial"/>
              <a:buChar char="•"/>
            </a:pPr>
            <a:endParaRPr lang="en-US" sz="2000" b="1">
              <a:solidFill>
                <a:srgbClr val="002B54"/>
              </a:solidFill>
              <a:latin typeface="Arial Nova"/>
            </a:endParaRPr>
          </a:p>
          <a:p>
            <a:pPr defTabSz="914400" eaLnBrk="1" hangingPunct="1">
              <a:lnSpc>
                <a:spcPct val="90000"/>
              </a:lnSpc>
              <a:spcBef>
                <a:spcPts val="1000"/>
              </a:spcBef>
            </a:pPr>
            <a:endParaRPr lang="en-US" sz="2000" b="1">
              <a:solidFill>
                <a:srgbClr val="002B54"/>
              </a:solidFill>
              <a:latin typeface="Arial Nova"/>
            </a:endParaRPr>
          </a:p>
        </p:txBody>
      </p:sp>
      <p:pic>
        <p:nvPicPr>
          <p:cNvPr id="8" name="Picture 7" descr="Logo, company name&#10;&#10;Description automatically generated">
            <a:extLst>
              <a:ext uri="{FF2B5EF4-FFF2-40B4-BE49-F238E27FC236}">
                <a16:creationId xmlns:a16="http://schemas.microsoft.com/office/drawing/2014/main" id="{1960309E-40F0-4148-8D9B-8E4BF1EAA0BC}"/>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8684" y="2416113"/>
            <a:ext cx="5216429" cy="2921200"/>
          </a:xfrm>
          <a:prstGeom prst="rect">
            <a:avLst/>
          </a:prstGeom>
        </p:spPr>
      </p:pic>
      <p:sp>
        <p:nvSpPr>
          <p:cNvPr id="9" name="TextBox 8">
            <a:extLst>
              <a:ext uri="{FF2B5EF4-FFF2-40B4-BE49-F238E27FC236}">
                <a16:creationId xmlns:a16="http://schemas.microsoft.com/office/drawing/2014/main" id="{5F4C0989-214E-47A2-98A2-AF5B558B3ACC}"/>
              </a:ext>
            </a:extLst>
          </p:cNvPr>
          <p:cNvSpPr txBox="1"/>
          <p:nvPr/>
        </p:nvSpPr>
        <p:spPr>
          <a:xfrm>
            <a:off x="8120269" y="873852"/>
            <a:ext cx="3454843" cy="369332"/>
          </a:xfrm>
          <a:prstGeom prst="rect">
            <a:avLst/>
          </a:prstGeom>
          <a:noFill/>
        </p:spPr>
        <p:txBody>
          <a:bodyPr wrap="square">
            <a:spAutoFit/>
          </a:bodyPr>
          <a:lstStyle/>
          <a:p>
            <a:pPr algn="r"/>
            <a:r>
              <a:rPr lang="en-US" b="1" i="0">
                <a:solidFill>
                  <a:srgbClr val="FFFFFF"/>
                </a:solidFill>
                <a:effectLst/>
                <a:latin typeface="Open Sans" panose="020B0606030504020204" pitchFamily="34" charset="0"/>
              </a:rPr>
              <a:t> </a:t>
            </a:r>
            <a:r>
              <a:rPr lang="en-US" b="1" i="0" u="sng">
                <a:solidFill>
                  <a:schemeClr val="bg1"/>
                </a:solidFill>
                <a:effectLst/>
                <a:latin typeface="Open Sans" panose="020B0606030504020204" pitchFamily="34" charset="0"/>
                <a:hlinkClick r:id="rId6" tooltip="New SkillBridge URL!">
                  <a:extLst>
                    <a:ext uri="{A12FA001-AC4F-418D-AE19-62706E023703}">
                      <ahyp:hlinkClr xmlns:ahyp="http://schemas.microsoft.com/office/drawing/2018/hyperlinkcolor" val="tx"/>
                    </a:ext>
                  </a:extLst>
                </a:hlinkClick>
              </a:rPr>
              <a:t>https://</a:t>
            </a:r>
            <a:r>
              <a:rPr lang="en-US" b="1" i="0" u="sng" err="1">
                <a:solidFill>
                  <a:schemeClr val="bg1"/>
                </a:solidFill>
                <a:effectLst/>
                <a:latin typeface="Open Sans" panose="020B0606030504020204" pitchFamily="34" charset="0"/>
                <a:hlinkClick r:id="rId6" tooltip="New SkillBridge URL!">
                  <a:extLst>
                    <a:ext uri="{A12FA001-AC4F-418D-AE19-62706E023703}">
                      <ahyp:hlinkClr xmlns:ahyp="http://schemas.microsoft.com/office/drawing/2018/hyperlinkcolor" val="tx"/>
                    </a:ext>
                  </a:extLst>
                </a:hlinkClick>
              </a:rPr>
              <a:t>skillbridge.osd.mil</a:t>
            </a:r>
            <a:endParaRPr lang="en-US">
              <a:solidFill>
                <a:schemeClr val="bg1"/>
              </a:solidFill>
            </a:endParaRPr>
          </a:p>
        </p:txBody>
      </p:sp>
    </p:spTree>
    <p:extLst>
      <p:ext uri="{BB962C8B-B14F-4D97-AF65-F5344CB8AC3E}">
        <p14:creationId xmlns:p14="http://schemas.microsoft.com/office/powerpoint/2010/main" val="4037750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80406D-6209-4F19-81CB-D7A32D04DF83}"/>
              </a:ext>
            </a:extLst>
          </p:cNvPr>
          <p:cNvSpPr txBox="1">
            <a:spLocks/>
          </p:cNvSpPr>
          <p:nvPr/>
        </p:nvSpPr>
        <p:spPr>
          <a:xfrm>
            <a:off x="0" y="0"/>
            <a:ext cx="12192000" cy="1375794"/>
          </a:xfrm>
          <a:prstGeom prst="rect">
            <a:avLst/>
          </a:prstGeom>
          <a:solidFill>
            <a:srgbClr val="002B5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Arial Nova" panose="020B0504020202020204" pitchFamily="34" charset="0"/>
              </a:rPr>
              <a:t>   </a:t>
            </a:r>
          </a:p>
        </p:txBody>
      </p:sp>
      <p:sp>
        <p:nvSpPr>
          <p:cNvPr id="5" name="TextBox 4">
            <a:extLst>
              <a:ext uri="{FF2B5EF4-FFF2-40B4-BE49-F238E27FC236}">
                <a16:creationId xmlns:a16="http://schemas.microsoft.com/office/drawing/2014/main" id="{7F239269-399D-4297-9183-C9864BA6DA7E}"/>
              </a:ext>
            </a:extLst>
          </p:cNvPr>
          <p:cNvSpPr txBox="1"/>
          <p:nvPr/>
        </p:nvSpPr>
        <p:spPr>
          <a:xfrm>
            <a:off x="411061" y="153152"/>
            <a:ext cx="10570617" cy="1107996"/>
          </a:xfrm>
          <a:prstGeom prst="rect">
            <a:avLst/>
          </a:prstGeom>
          <a:noFill/>
        </p:spPr>
        <p:txBody>
          <a:bodyPr wrap="square" rtlCol="0">
            <a:spAutoFit/>
          </a:bodyPr>
          <a:lstStyle/>
          <a:p>
            <a:r>
              <a:rPr lang="en-US" sz="6600" b="1">
                <a:solidFill>
                  <a:schemeClr val="bg1"/>
                </a:solidFill>
                <a:latin typeface="Arial Nova" panose="020B0504020202020204" pitchFamily="34" charset="0"/>
              </a:rPr>
              <a:t>Overview</a:t>
            </a:r>
            <a:endParaRPr lang="en-US" sz="6600" b="1"/>
          </a:p>
        </p:txBody>
      </p:sp>
      <p:pic>
        <p:nvPicPr>
          <p:cNvPr id="6" name="Graphic 5" descr="Person eating">
            <a:extLst>
              <a:ext uri="{FF2B5EF4-FFF2-40B4-BE49-F238E27FC236}">
                <a16:creationId xmlns:a16="http://schemas.microsoft.com/office/drawing/2014/main" id="{842C57EE-161A-4742-8BC1-C8B4D586DE1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887" y="4650724"/>
            <a:ext cx="1012058" cy="1012058"/>
          </a:xfrm>
          <a:prstGeom prst="rect">
            <a:avLst/>
          </a:prstGeom>
        </p:spPr>
      </p:pic>
      <p:sp>
        <p:nvSpPr>
          <p:cNvPr id="7" name="TextBox 6">
            <a:extLst>
              <a:ext uri="{FF2B5EF4-FFF2-40B4-BE49-F238E27FC236}">
                <a16:creationId xmlns:a16="http://schemas.microsoft.com/office/drawing/2014/main" id="{24B41837-4971-409A-8A55-0B8280F7EDB2}"/>
              </a:ext>
            </a:extLst>
          </p:cNvPr>
          <p:cNvSpPr txBox="1"/>
          <p:nvPr/>
        </p:nvSpPr>
        <p:spPr>
          <a:xfrm>
            <a:off x="259305" y="1863733"/>
            <a:ext cx="11503898" cy="959237"/>
          </a:xfrm>
          <a:prstGeom prst="rect">
            <a:avLst/>
          </a:prstGeom>
          <a:noFill/>
        </p:spPr>
        <p:txBody>
          <a:bodyPr wrap="square" lIns="91440" tIns="45720" rIns="91440" bIns="45720" rtlCol="0" anchor="t">
            <a:spAutoFit/>
          </a:bodyPr>
          <a:lstStyle/>
          <a:p>
            <a:pPr marL="285750" indent="-285750" defTabSz="914400" eaLnBrk="1" hangingPunct="1">
              <a:lnSpc>
                <a:spcPct val="150000"/>
              </a:lnSpc>
              <a:spcBef>
                <a:spcPts val="600"/>
              </a:spcBef>
              <a:buFont typeface="Arial"/>
              <a:buChar char="•"/>
            </a:pPr>
            <a:endParaRPr lang="en-US" sz="2000" b="1">
              <a:solidFill>
                <a:srgbClr val="002B54"/>
              </a:solidFill>
              <a:latin typeface="Arial Nova"/>
            </a:endParaRPr>
          </a:p>
          <a:p>
            <a:pPr defTabSz="914400" eaLnBrk="1" hangingPunct="1">
              <a:lnSpc>
                <a:spcPct val="90000"/>
              </a:lnSpc>
              <a:spcBef>
                <a:spcPts val="1000"/>
              </a:spcBef>
            </a:pPr>
            <a:endParaRPr lang="en-US" sz="2000" b="1">
              <a:solidFill>
                <a:srgbClr val="002B54"/>
              </a:solidFill>
              <a:latin typeface="Arial Nova"/>
            </a:endParaRPr>
          </a:p>
        </p:txBody>
      </p:sp>
      <p:sp>
        <p:nvSpPr>
          <p:cNvPr id="9" name="TextBox 8">
            <a:extLst>
              <a:ext uri="{FF2B5EF4-FFF2-40B4-BE49-F238E27FC236}">
                <a16:creationId xmlns:a16="http://schemas.microsoft.com/office/drawing/2014/main" id="{5F4C0989-214E-47A2-98A2-AF5B558B3ACC}"/>
              </a:ext>
            </a:extLst>
          </p:cNvPr>
          <p:cNvSpPr txBox="1"/>
          <p:nvPr/>
        </p:nvSpPr>
        <p:spPr>
          <a:xfrm>
            <a:off x="8120269" y="873852"/>
            <a:ext cx="3454843" cy="369332"/>
          </a:xfrm>
          <a:prstGeom prst="rect">
            <a:avLst/>
          </a:prstGeom>
          <a:noFill/>
        </p:spPr>
        <p:txBody>
          <a:bodyPr wrap="square">
            <a:spAutoFit/>
          </a:bodyPr>
          <a:lstStyle/>
          <a:p>
            <a:pPr algn="r"/>
            <a:r>
              <a:rPr lang="en-US" b="1" i="0">
                <a:solidFill>
                  <a:srgbClr val="FFFFFF"/>
                </a:solidFill>
                <a:effectLst/>
                <a:latin typeface="Open Sans" panose="020B0606030504020204" pitchFamily="34" charset="0"/>
              </a:rPr>
              <a:t> </a:t>
            </a:r>
            <a:r>
              <a:rPr lang="en-US" b="1" i="0" u="sng">
                <a:solidFill>
                  <a:schemeClr val="bg1"/>
                </a:solidFill>
                <a:effectLst/>
                <a:latin typeface="Open Sans" panose="020B0606030504020204" pitchFamily="34" charset="0"/>
                <a:hlinkClick r:id="rId5" tooltip="New SkillBridge URL!">
                  <a:extLst>
                    <a:ext uri="{A12FA001-AC4F-418D-AE19-62706E023703}">
                      <ahyp:hlinkClr xmlns:ahyp="http://schemas.microsoft.com/office/drawing/2018/hyperlinkcolor" val="tx"/>
                    </a:ext>
                  </a:extLst>
                </a:hlinkClick>
              </a:rPr>
              <a:t>https://</a:t>
            </a:r>
            <a:r>
              <a:rPr lang="en-US" b="1" i="0" u="sng" err="1">
                <a:solidFill>
                  <a:schemeClr val="bg1"/>
                </a:solidFill>
                <a:effectLst/>
                <a:latin typeface="Open Sans" panose="020B0606030504020204" pitchFamily="34" charset="0"/>
                <a:hlinkClick r:id="rId5" tooltip="New SkillBridge URL!">
                  <a:extLst>
                    <a:ext uri="{A12FA001-AC4F-418D-AE19-62706E023703}">
                      <ahyp:hlinkClr xmlns:ahyp="http://schemas.microsoft.com/office/drawing/2018/hyperlinkcolor" val="tx"/>
                    </a:ext>
                  </a:extLst>
                </a:hlinkClick>
              </a:rPr>
              <a:t>skillbridge.osd.mil</a:t>
            </a:r>
            <a:endParaRPr lang="en-US">
              <a:solidFill>
                <a:schemeClr val="bg1"/>
              </a:solidFill>
            </a:endParaRPr>
          </a:p>
        </p:txBody>
      </p:sp>
      <p:sp>
        <p:nvSpPr>
          <p:cNvPr id="10" name="TextBox 9">
            <a:extLst>
              <a:ext uri="{FF2B5EF4-FFF2-40B4-BE49-F238E27FC236}">
                <a16:creationId xmlns:a16="http://schemas.microsoft.com/office/drawing/2014/main" id="{04E0A070-BD6F-4E3F-AFF6-00203BCEBE5E}"/>
              </a:ext>
            </a:extLst>
          </p:cNvPr>
          <p:cNvSpPr txBox="1"/>
          <p:nvPr/>
        </p:nvSpPr>
        <p:spPr>
          <a:xfrm>
            <a:off x="411061" y="1760082"/>
            <a:ext cx="11503898" cy="4611519"/>
          </a:xfrm>
          <a:prstGeom prst="rect">
            <a:avLst/>
          </a:prstGeom>
          <a:noFill/>
        </p:spPr>
        <p:txBody>
          <a:bodyPr wrap="square" lIns="91440" tIns="45720" rIns="91440" bIns="45720" rtlCol="0" anchor="t">
            <a:spAutoFit/>
          </a:bodyPr>
          <a:lstStyle/>
          <a:p>
            <a:pPr marL="285750" indent="-285750" defTabSz="914400" eaLnBrk="1" hangingPunct="1">
              <a:lnSpc>
                <a:spcPct val="90000"/>
              </a:lnSpc>
              <a:spcBef>
                <a:spcPts val="2500"/>
              </a:spcBef>
              <a:buFont typeface="Arial"/>
              <a:buChar char="•"/>
            </a:pPr>
            <a:r>
              <a:rPr lang="en-US" sz="2800">
                <a:solidFill>
                  <a:srgbClr val="002B54"/>
                </a:solidFill>
                <a:latin typeface="Arial Nova"/>
              </a:rPr>
              <a:t>SkillBridge is an opportunity for servicemembers to gain valuable civilian work experience through specific industry training, apprenticeships, or internships during the last 180 days of military service prior to separation. </a:t>
            </a:r>
            <a:r>
              <a:rPr lang="en-US" sz="2800" u="sng">
                <a:solidFill>
                  <a:srgbClr val="002B54"/>
                </a:solidFill>
                <a:latin typeface="Arial Nova"/>
              </a:rPr>
              <a:t>Service members participate while on Active Duty. </a:t>
            </a:r>
          </a:p>
          <a:p>
            <a:pPr marL="285750" marR="0" lvl="0" indent="-285750" algn="l" defTabSz="914400" rtl="0" eaLnBrk="1" fontAlgn="auto" latinLnBrk="0" hangingPunct="1">
              <a:lnSpc>
                <a:spcPct val="90000"/>
              </a:lnSpc>
              <a:spcBef>
                <a:spcPts val="2500"/>
              </a:spcBef>
              <a:spcAft>
                <a:spcPts val="0"/>
              </a:spcAft>
              <a:buClrTx/>
              <a:buSzTx/>
              <a:buFont typeface="Arial"/>
              <a:buChar char="•"/>
              <a:tabLst/>
              <a:defRPr/>
            </a:pPr>
            <a:r>
              <a:rPr kumimoji="0" lang="en-US" sz="2800" i="0" u="none" strike="noStrike" kern="1200" cap="none" spc="0" normalizeH="0" baseline="0" noProof="0">
                <a:ln>
                  <a:noFill/>
                </a:ln>
                <a:solidFill>
                  <a:srgbClr val="002B54"/>
                </a:solidFill>
                <a:effectLst/>
                <a:uLnTx/>
                <a:uFillTx/>
                <a:latin typeface="Arial Nova"/>
                <a:ea typeface="+mn-ea"/>
                <a:cs typeface="+mn-cs"/>
              </a:rPr>
              <a:t>No downside. TSM provided glidepath to soft post-exit landing; businesses incur no cost, liability or risk, gain access premier talent pipeline, and have minimal admin requirements.</a:t>
            </a:r>
          </a:p>
          <a:p>
            <a:pPr marL="285750" indent="-285750" defTabSz="914400" eaLnBrk="1" hangingPunct="1">
              <a:lnSpc>
                <a:spcPct val="90000"/>
              </a:lnSpc>
              <a:spcBef>
                <a:spcPts val="2500"/>
              </a:spcBef>
              <a:buFont typeface="Arial"/>
              <a:buChar char="•"/>
            </a:pPr>
            <a:r>
              <a:rPr lang="en-US" sz="2800">
                <a:solidFill>
                  <a:srgbClr val="002B54"/>
                </a:solidFill>
                <a:latin typeface="Arial Nova"/>
              </a:rPr>
              <a:t>GAO reports ~ 200k servicemembers separate from the military each year. SkillBridge connects Florida to them. </a:t>
            </a:r>
            <a:endParaRPr lang="en-US" sz="2000" b="1">
              <a:solidFill>
                <a:srgbClr val="002B54"/>
              </a:solidFill>
              <a:latin typeface="Arial Nova"/>
            </a:endParaRPr>
          </a:p>
        </p:txBody>
      </p:sp>
    </p:spTree>
    <p:extLst>
      <p:ext uri="{BB962C8B-B14F-4D97-AF65-F5344CB8AC3E}">
        <p14:creationId xmlns:p14="http://schemas.microsoft.com/office/powerpoint/2010/main" val="398609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80406D-6209-4F19-81CB-D7A32D04DF83}"/>
              </a:ext>
            </a:extLst>
          </p:cNvPr>
          <p:cNvSpPr txBox="1">
            <a:spLocks/>
          </p:cNvSpPr>
          <p:nvPr/>
        </p:nvSpPr>
        <p:spPr>
          <a:xfrm>
            <a:off x="0" y="0"/>
            <a:ext cx="12192000" cy="1375794"/>
          </a:xfrm>
          <a:prstGeom prst="rect">
            <a:avLst/>
          </a:prstGeom>
          <a:solidFill>
            <a:srgbClr val="002B5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Arial Nova" panose="020B0504020202020204" pitchFamily="34" charset="0"/>
              </a:rPr>
              <a:t>   </a:t>
            </a:r>
          </a:p>
        </p:txBody>
      </p:sp>
      <p:sp>
        <p:nvSpPr>
          <p:cNvPr id="5" name="TextBox 4">
            <a:extLst>
              <a:ext uri="{FF2B5EF4-FFF2-40B4-BE49-F238E27FC236}">
                <a16:creationId xmlns:a16="http://schemas.microsoft.com/office/drawing/2014/main" id="{7F239269-399D-4297-9183-C9864BA6DA7E}"/>
              </a:ext>
            </a:extLst>
          </p:cNvPr>
          <p:cNvSpPr txBox="1"/>
          <p:nvPr/>
        </p:nvSpPr>
        <p:spPr>
          <a:xfrm>
            <a:off x="411061" y="153152"/>
            <a:ext cx="10570617" cy="1107996"/>
          </a:xfrm>
          <a:prstGeom prst="rect">
            <a:avLst/>
          </a:prstGeom>
          <a:noFill/>
        </p:spPr>
        <p:txBody>
          <a:bodyPr wrap="square" rtlCol="0">
            <a:spAutoFit/>
          </a:bodyPr>
          <a:lstStyle/>
          <a:p>
            <a:r>
              <a:rPr lang="en-US" sz="6600" b="1">
                <a:solidFill>
                  <a:schemeClr val="bg1"/>
                </a:solidFill>
                <a:latin typeface="Arial Nova" panose="020B0504020202020204" pitchFamily="34" charset="0"/>
              </a:rPr>
              <a:t>Overview</a:t>
            </a:r>
            <a:endParaRPr lang="en-US" sz="6600" b="1"/>
          </a:p>
        </p:txBody>
      </p:sp>
      <p:pic>
        <p:nvPicPr>
          <p:cNvPr id="6" name="Graphic 5" descr="Person eating">
            <a:extLst>
              <a:ext uri="{FF2B5EF4-FFF2-40B4-BE49-F238E27FC236}">
                <a16:creationId xmlns:a16="http://schemas.microsoft.com/office/drawing/2014/main" id="{842C57EE-161A-4742-8BC1-C8B4D586DE1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887" y="4650724"/>
            <a:ext cx="1012058" cy="1012058"/>
          </a:xfrm>
          <a:prstGeom prst="rect">
            <a:avLst/>
          </a:prstGeom>
        </p:spPr>
      </p:pic>
      <p:sp>
        <p:nvSpPr>
          <p:cNvPr id="7" name="TextBox 6">
            <a:extLst>
              <a:ext uri="{FF2B5EF4-FFF2-40B4-BE49-F238E27FC236}">
                <a16:creationId xmlns:a16="http://schemas.microsoft.com/office/drawing/2014/main" id="{24B41837-4971-409A-8A55-0B8280F7EDB2}"/>
              </a:ext>
            </a:extLst>
          </p:cNvPr>
          <p:cNvSpPr txBox="1"/>
          <p:nvPr/>
        </p:nvSpPr>
        <p:spPr>
          <a:xfrm>
            <a:off x="259305" y="1863733"/>
            <a:ext cx="11503898" cy="959237"/>
          </a:xfrm>
          <a:prstGeom prst="rect">
            <a:avLst/>
          </a:prstGeom>
          <a:noFill/>
        </p:spPr>
        <p:txBody>
          <a:bodyPr wrap="square" lIns="91440" tIns="45720" rIns="91440" bIns="45720" rtlCol="0" anchor="t">
            <a:spAutoFit/>
          </a:bodyPr>
          <a:lstStyle/>
          <a:p>
            <a:pPr marL="285750" indent="-285750" defTabSz="914400" eaLnBrk="1" hangingPunct="1">
              <a:lnSpc>
                <a:spcPct val="150000"/>
              </a:lnSpc>
              <a:spcBef>
                <a:spcPts val="600"/>
              </a:spcBef>
              <a:buFont typeface="Arial"/>
              <a:buChar char="•"/>
            </a:pPr>
            <a:endParaRPr lang="en-US" sz="2000" b="1">
              <a:solidFill>
                <a:srgbClr val="002B54"/>
              </a:solidFill>
              <a:latin typeface="Arial Nova"/>
            </a:endParaRPr>
          </a:p>
          <a:p>
            <a:pPr defTabSz="914400" eaLnBrk="1" hangingPunct="1">
              <a:lnSpc>
                <a:spcPct val="90000"/>
              </a:lnSpc>
              <a:spcBef>
                <a:spcPts val="1000"/>
              </a:spcBef>
            </a:pPr>
            <a:endParaRPr lang="en-US" sz="2000" b="1">
              <a:solidFill>
                <a:srgbClr val="002B54"/>
              </a:solidFill>
              <a:latin typeface="Arial Nova"/>
            </a:endParaRPr>
          </a:p>
        </p:txBody>
      </p:sp>
      <p:sp>
        <p:nvSpPr>
          <p:cNvPr id="9" name="TextBox 8">
            <a:extLst>
              <a:ext uri="{FF2B5EF4-FFF2-40B4-BE49-F238E27FC236}">
                <a16:creationId xmlns:a16="http://schemas.microsoft.com/office/drawing/2014/main" id="{5F4C0989-214E-47A2-98A2-AF5B558B3ACC}"/>
              </a:ext>
            </a:extLst>
          </p:cNvPr>
          <p:cNvSpPr txBox="1"/>
          <p:nvPr/>
        </p:nvSpPr>
        <p:spPr>
          <a:xfrm>
            <a:off x="8120269" y="873852"/>
            <a:ext cx="3454843" cy="369332"/>
          </a:xfrm>
          <a:prstGeom prst="rect">
            <a:avLst/>
          </a:prstGeom>
          <a:noFill/>
        </p:spPr>
        <p:txBody>
          <a:bodyPr wrap="square">
            <a:spAutoFit/>
          </a:bodyPr>
          <a:lstStyle/>
          <a:p>
            <a:pPr algn="r"/>
            <a:r>
              <a:rPr lang="en-US" b="1" i="0">
                <a:solidFill>
                  <a:srgbClr val="FFFFFF"/>
                </a:solidFill>
                <a:effectLst/>
                <a:latin typeface="Open Sans" panose="020B0606030504020204" pitchFamily="34" charset="0"/>
              </a:rPr>
              <a:t> </a:t>
            </a:r>
            <a:r>
              <a:rPr lang="en-US" b="1" i="0" u="sng">
                <a:solidFill>
                  <a:schemeClr val="bg1"/>
                </a:solidFill>
                <a:effectLst/>
                <a:latin typeface="Open Sans" panose="020B0606030504020204" pitchFamily="34" charset="0"/>
                <a:hlinkClick r:id="rId5" tooltip="New SkillBridge URL!">
                  <a:extLst>
                    <a:ext uri="{A12FA001-AC4F-418D-AE19-62706E023703}">
                      <ahyp:hlinkClr xmlns:ahyp="http://schemas.microsoft.com/office/drawing/2018/hyperlinkcolor" val="tx"/>
                    </a:ext>
                  </a:extLst>
                </a:hlinkClick>
              </a:rPr>
              <a:t>https://</a:t>
            </a:r>
            <a:r>
              <a:rPr lang="en-US" b="1" i="0" u="sng" err="1">
                <a:solidFill>
                  <a:schemeClr val="bg1"/>
                </a:solidFill>
                <a:effectLst/>
                <a:latin typeface="Open Sans" panose="020B0606030504020204" pitchFamily="34" charset="0"/>
                <a:hlinkClick r:id="rId5" tooltip="New SkillBridge URL!">
                  <a:extLst>
                    <a:ext uri="{A12FA001-AC4F-418D-AE19-62706E023703}">
                      <ahyp:hlinkClr xmlns:ahyp="http://schemas.microsoft.com/office/drawing/2018/hyperlinkcolor" val="tx"/>
                    </a:ext>
                  </a:extLst>
                </a:hlinkClick>
              </a:rPr>
              <a:t>skillbridge.osd.mil</a:t>
            </a:r>
            <a:endParaRPr lang="en-US">
              <a:solidFill>
                <a:schemeClr val="bg1"/>
              </a:solidFill>
            </a:endParaRPr>
          </a:p>
        </p:txBody>
      </p:sp>
      <p:sp>
        <p:nvSpPr>
          <p:cNvPr id="8" name="TextBox 7">
            <a:extLst>
              <a:ext uri="{FF2B5EF4-FFF2-40B4-BE49-F238E27FC236}">
                <a16:creationId xmlns:a16="http://schemas.microsoft.com/office/drawing/2014/main" id="{9E3ED72B-6438-4748-841D-B6C92C12C81A}"/>
              </a:ext>
            </a:extLst>
          </p:cNvPr>
          <p:cNvSpPr txBox="1"/>
          <p:nvPr/>
        </p:nvSpPr>
        <p:spPr>
          <a:xfrm>
            <a:off x="344051" y="1887303"/>
            <a:ext cx="11503898" cy="4351961"/>
          </a:xfrm>
          <a:prstGeom prst="rect">
            <a:avLst/>
          </a:prstGeom>
          <a:noFill/>
        </p:spPr>
        <p:txBody>
          <a:bodyPr wrap="square" lIns="91440" tIns="45720" rIns="91440" bIns="45720" rtlCol="0" anchor="t">
            <a:spAutoFit/>
          </a:bodyPr>
          <a:lstStyle/>
          <a:p>
            <a:pPr marL="285750" indent="-285750" defTabSz="914400" eaLnBrk="1" hangingPunct="1">
              <a:lnSpc>
                <a:spcPct val="90000"/>
              </a:lnSpc>
              <a:spcBef>
                <a:spcPts val="2500"/>
              </a:spcBef>
              <a:buFont typeface="Arial"/>
              <a:buChar char="•"/>
            </a:pPr>
            <a:r>
              <a:rPr lang="en-US" sz="2800">
                <a:solidFill>
                  <a:srgbClr val="002B54"/>
                </a:solidFill>
                <a:latin typeface="Arial Nova"/>
              </a:rPr>
              <a:t>DoD program = world-wide. SkillBridge applicants come from across the globe wanting return “home” to Florida. CSOW placed heroes from Kadena AFB (Japan),  Joint Base Lewis-McCord (Washington State), Moody AFB, and more. Thirty percent outside local area.</a:t>
            </a:r>
          </a:p>
          <a:p>
            <a:pPr marL="285750" indent="-285750" defTabSz="914400" eaLnBrk="1" hangingPunct="1">
              <a:lnSpc>
                <a:spcPct val="90000"/>
              </a:lnSpc>
              <a:spcBef>
                <a:spcPts val="2500"/>
              </a:spcBef>
              <a:buFont typeface="Arial"/>
              <a:buChar char="•"/>
            </a:pPr>
            <a:r>
              <a:rPr lang="en-US" sz="2800">
                <a:solidFill>
                  <a:srgbClr val="002B54"/>
                </a:solidFill>
                <a:latin typeface="Arial Nova"/>
              </a:rPr>
              <a:t>DoD points applicants to the official website to review the map of approved programs. CareerSource bridges the gap with local business opportunities.</a:t>
            </a:r>
          </a:p>
          <a:p>
            <a:pPr marL="285750" indent="-285750" defTabSz="914400" eaLnBrk="1" hangingPunct="1">
              <a:lnSpc>
                <a:spcPct val="90000"/>
              </a:lnSpc>
              <a:spcBef>
                <a:spcPts val="2500"/>
              </a:spcBef>
              <a:buFont typeface="Arial"/>
              <a:buChar char="•"/>
            </a:pPr>
            <a:r>
              <a:rPr lang="en-US" sz="2800">
                <a:solidFill>
                  <a:srgbClr val="002B54"/>
                </a:solidFill>
                <a:latin typeface="Arial Nova"/>
              </a:rPr>
              <a:t>Makes CareerSource a talent broker for THE premier talent pipeline.</a:t>
            </a:r>
          </a:p>
          <a:p>
            <a:pPr marL="285750" indent="-285750" defTabSz="914400" eaLnBrk="1" hangingPunct="1">
              <a:lnSpc>
                <a:spcPct val="90000"/>
              </a:lnSpc>
              <a:spcBef>
                <a:spcPts val="1000"/>
              </a:spcBef>
              <a:buFont typeface="Arial"/>
              <a:buChar char="•"/>
            </a:pPr>
            <a:endParaRPr lang="en-US" sz="2800">
              <a:solidFill>
                <a:srgbClr val="002B54"/>
              </a:solidFill>
              <a:latin typeface="Arial Nova"/>
            </a:endParaRPr>
          </a:p>
        </p:txBody>
      </p:sp>
    </p:spTree>
    <p:extLst>
      <p:ext uri="{BB962C8B-B14F-4D97-AF65-F5344CB8AC3E}">
        <p14:creationId xmlns:p14="http://schemas.microsoft.com/office/powerpoint/2010/main" val="61680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80406D-6209-4F19-81CB-D7A32D04DF83}"/>
              </a:ext>
            </a:extLst>
          </p:cNvPr>
          <p:cNvSpPr txBox="1">
            <a:spLocks/>
          </p:cNvSpPr>
          <p:nvPr/>
        </p:nvSpPr>
        <p:spPr>
          <a:xfrm>
            <a:off x="0" y="0"/>
            <a:ext cx="12192000" cy="1375794"/>
          </a:xfrm>
          <a:prstGeom prst="rect">
            <a:avLst/>
          </a:prstGeom>
          <a:solidFill>
            <a:srgbClr val="002B5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Arial Nova" panose="020B0504020202020204" pitchFamily="34" charset="0"/>
              </a:rPr>
              <a:t>   </a:t>
            </a:r>
          </a:p>
        </p:txBody>
      </p:sp>
      <p:sp>
        <p:nvSpPr>
          <p:cNvPr id="5" name="TextBox 4">
            <a:extLst>
              <a:ext uri="{FF2B5EF4-FFF2-40B4-BE49-F238E27FC236}">
                <a16:creationId xmlns:a16="http://schemas.microsoft.com/office/drawing/2014/main" id="{7F239269-399D-4297-9183-C9864BA6DA7E}"/>
              </a:ext>
            </a:extLst>
          </p:cNvPr>
          <p:cNvSpPr txBox="1"/>
          <p:nvPr/>
        </p:nvSpPr>
        <p:spPr>
          <a:xfrm>
            <a:off x="411061" y="153152"/>
            <a:ext cx="10570617" cy="1107996"/>
          </a:xfrm>
          <a:prstGeom prst="rect">
            <a:avLst/>
          </a:prstGeom>
          <a:noFill/>
        </p:spPr>
        <p:txBody>
          <a:bodyPr wrap="square" rtlCol="0">
            <a:spAutoFit/>
          </a:bodyPr>
          <a:lstStyle/>
          <a:p>
            <a:r>
              <a:rPr lang="en-US" sz="6600" b="1">
                <a:solidFill>
                  <a:schemeClr val="bg1"/>
                </a:solidFill>
                <a:latin typeface="Arial Nova" panose="020B0504020202020204" pitchFamily="34" charset="0"/>
              </a:rPr>
              <a:t>Overview - Tracks</a:t>
            </a:r>
            <a:endParaRPr lang="en-US" sz="6600" b="1"/>
          </a:p>
        </p:txBody>
      </p:sp>
      <p:pic>
        <p:nvPicPr>
          <p:cNvPr id="6" name="Graphic 5" descr="Person eating">
            <a:extLst>
              <a:ext uri="{FF2B5EF4-FFF2-40B4-BE49-F238E27FC236}">
                <a16:creationId xmlns:a16="http://schemas.microsoft.com/office/drawing/2014/main" id="{842C57EE-161A-4742-8BC1-C8B4D586DE1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887" y="4650724"/>
            <a:ext cx="1012058" cy="1012058"/>
          </a:xfrm>
          <a:prstGeom prst="rect">
            <a:avLst/>
          </a:prstGeom>
        </p:spPr>
      </p:pic>
      <p:sp>
        <p:nvSpPr>
          <p:cNvPr id="7" name="TextBox 6">
            <a:extLst>
              <a:ext uri="{FF2B5EF4-FFF2-40B4-BE49-F238E27FC236}">
                <a16:creationId xmlns:a16="http://schemas.microsoft.com/office/drawing/2014/main" id="{24B41837-4971-409A-8A55-0B8280F7EDB2}"/>
              </a:ext>
            </a:extLst>
          </p:cNvPr>
          <p:cNvSpPr txBox="1"/>
          <p:nvPr/>
        </p:nvSpPr>
        <p:spPr>
          <a:xfrm>
            <a:off x="259305" y="1863733"/>
            <a:ext cx="11503898" cy="959237"/>
          </a:xfrm>
          <a:prstGeom prst="rect">
            <a:avLst/>
          </a:prstGeom>
          <a:noFill/>
        </p:spPr>
        <p:txBody>
          <a:bodyPr wrap="square" lIns="91440" tIns="45720" rIns="91440" bIns="45720" rtlCol="0" anchor="t">
            <a:spAutoFit/>
          </a:bodyPr>
          <a:lstStyle/>
          <a:p>
            <a:pPr marL="285750" indent="-285750" defTabSz="914400" eaLnBrk="1" hangingPunct="1">
              <a:lnSpc>
                <a:spcPct val="150000"/>
              </a:lnSpc>
              <a:spcBef>
                <a:spcPts val="600"/>
              </a:spcBef>
              <a:buFont typeface="Arial"/>
              <a:buChar char="•"/>
            </a:pPr>
            <a:endParaRPr lang="en-US" sz="2000" b="1">
              <a:solidFill>
                <a:srgbClr val="002B54"/>
              </a:solidFill>
              <a:latin typeface="Arial Nova"/>
            </a:endParaRPr>
          </a:p>
          <a:p>
            <a:pPr defTabSz="914400" eaLnBrk="1" hangingPunct="1">
              <a:lnSpc>
                <a:spcPct val="90000"/>
              </a:lnSpc>
              <a:spcBef>
                <a:spcPts val="1000"/>
              </a:spcBef>
            </a:pPr>
            <a:endParaRPr lang="en-US" sz="2000" b="1">
              <a:solidFill>
                <a:srgbClr val="002B54"/>
              </a:solidFill>
              <a:latin typeface="Arial Nova"/>
            </a:endParaRPr>
          </a:p>
        </p:txBody>
      </p:sp>
      <p:sp>
        <p:nvSpPr>
          <p:cNvPr id="10" name="TextBox 9">
            <a:extLst>
              <a:ext uri="{FF2B5EF4-FFF2-40B4-BE49-F238E27FC236}">
                <a16:creationId xmlns:a16="http://schemas.microsoft.com/office/drawing/2014/main" id="{1DCE0F46-E62E-443F-A8F0-BD41EED38495}"/>
              </a:ext>
            </a:extLst>
          </p:cNvPr>
          <p:cNvSpPr txBox="1"/>
          <p:nvPr/>
        </p:nvSpPr>
        <p:spPr>
          <a:xfrm>
            <a:off x="344051" y="2867963"/>
            <a:ext cx="11503898" cy="2806409"/>
          </a:xfrm>
          <a:prstGeom prst="rect">
            <a:avLst/>
          </a:prstGeom>
          <a:noFill/>
        </p:spPr>
        <p:txBody>
          <a:bodyPr wrap="square" lIns="91440" tIns="45720" rIns="91440" bIns="45720" rtlCol="0" anchor="t">
            <a:spAutoFit/>
          </a:bodyPr>
          <a:lstStyle/>
          <a:p>
            <a:pPr marL="285750" indent="-285750" defTabSz="914400" eaLnBrk="1" hangingPunct="1">
              <a:lnSpc>
                <a:spcPct val="90000"/>
              </a:lnSpc>
              <a:spcBef>
                <a:spcPts val="2500"/>
              </a:spcBef>
              <a:spcAft>
                <a:spcPts val="3000"/>
              </a:spcAft>
              <a:buFont typeface="Arial"/>
              <a:buChar char="•"/>
            </a:pPr>
            <a:r>
              <a:rPr lang="en-US" sz="3600" b="1">
                <a:solidFill>
                  <a:srgbClr val="002B54"/>
                </a:solidFill>
                <a:latin typeface="Arial Nova" panose="020B0504020202020204" pitchFamily="34" charset="0"/>
              </a:rPr>
              <a:t>Internship</a:t>
            </a:r>
          </a:p>
          <a:p>
            <a:pPr marL="285750" indent="-285750" defTabSz="914400" eaLnBrk="1" hangingPunct="1">
              <a:lnSpc>
                <a:spcPct val="90000"/>
              </a:lnSpc>
              <a:spcBef>
                <a:spcPts val="2500"/>
              </a:spcBef>
              <a:spcAft>
                <a:spcPts val="3000"/>
              </a:spcAft>
              <a:buFont typeface="Arial"/>
              <a:buChar char="•"/>
            </a:pPr>
            <a:r>
              <a:rPr lang="en-US" sz="3600" b="1">
                <a:solidFill>
                  <a:srgbClr val="002B54"/>
                </a:solidFill>
                <a:latin typeface="Arial Nova" panose="020B0504020202020204" pitchFamily="34" charset="0"/>
              </a:rPr>
              <a:t>Registered Apprenticeship</a:t>
            </a:r>
          </a:p>
          <a:p>
            <a:pPr marL="285750" indent="-285750" defTabSz="914400" eaLnBrk="1" hangingPunct="1">
              <a:lnSpc>
                <a:spcPct val="90000"/>
              </a:lnSpc>
              <a:spcBef>
                <a:spcPts val="1000"/>
              </a:spcBef>
              <a:spcAft>
                <a:spcPts val="3000"/>
              </a:spcAft>
              <a:buFont typeface="Arial"/>
              <a:buChar char="•"/>
            </a:pPr>
            <a:r>
              <a:rPr lang="en-US" sz="3600" b="1">
                <a:solidFill>
                  <a:srgbClr val="002B54"/>
                </a:solidFill>
                <a:latin typeface="Arial Nova" panose="020B0504020202020204" pitchFamily="34" charset="0"/>
              </a:rPr>
              <a:t>Employment Skills Training</a:t>
            </a:r>
          </a:p>
        </p:txBody>
      </p:sp>
    </p:spTree>
    <p:extLst>
      <p:ext uri="{BB962C8B-B14F-4D97-AF65-F5344CB8AC3E}">
        <p14:creationId xmlns:p14="http://schemas.microsoft.com/office/powerpoint/2010/main" val="1043258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80406D-6209-4F19-81CB-D7A32D04DF83}"/>
              </a:ext>
            </a:extLst>
          </p:cNvPr>
          <p:cNvSpPr txBox="1">
            <a:spLocks/>
          </p:cNvSpPr>
          <p:nvPr/>
        </p:nvSpPr>
        <p:spPr>
          <a:xfrm>
            <a:off x="0" y="0"/>
            <a:ext cx="12192000" cy="1375794"/>
          </a:xfrm>
          <a:prstGeom prst="rect">
            <a:avLst/>
          </a:prstGeom>
          <a:solidFill>
            <a:srgbClr val="002B5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Arial Nova" panose="020B0504020202020204" pitchFamily="34" charset="0"/>
              </a:rPr>
              <a:t>   </a:t>
            </a:r>
          </a:p>
        </p:txBody>
      </p:sp>
      <p:sp>
        <p:nvSpPr>
          <p:cNvPr id="5" name="TextBox 4">
            <a:extLst>
              <a:ext uri="{FF2B5EF4-FFF2-40B4-BE49-F238E27FC236}">
                <a16:creationId xmlns:a16="http://schemas.microsoft.com/office/drawing/2014/main" id="{7F239269-399D-4297-9183-C9864BA6DA7E}"/>
              </a:ext>
            </a:extLst>
          </p:cNvPr>
          <p:cNvSpPr txBox="1"/>
          <p:nvPr/>
        </p:nvSpPr>
        <p:spPr>
          <a:xfrm>
            <a:off x="344051" y="87222"/>
            <a:ext cx="10570617" cy="1107996"/>
          </a:xfrm>
          <a:prstGeom prst="rect">
            <a:avLst/>
          </a:prstGeom>
          <a:noFill/>
        </p:spPr>
        <p:txBody>
          <a:bodyPr wrap="square" rtlCol="0">
            <a:spAutoFit/>
          </a:bodyPr>
          <a:lstStyle/>
          <a:p>
            <a:r>
              <a:rPr lang="en-US" sz="6600" b="1">
                <a:solidFill>
                  <a:schemeClr val="bg1"/>
                </a:solidFill>
                <a:latin typeface="Arial Nova" panose="020B0504020202020204" pitchFamily="34" charset="0"/>
              </a:rPr>
              <a:t>Servicemember Process</a:t>
            </a:r>
            <a:endParaRPr lang="en-US" sz="6600" b="1"/>
          </a:p>
        </p:txBody>
      </p:sp>
      <p:pic>
        <p:nvPicPr>
          <p:cNvPr id="6" name="Graphic 5" descr="Person eating">
            <a:extLst>
              <a:ext uri="{FF2B5EF4-FFF2-40B4-BE49-F238E27FC236}">
                <a16:creationId xmlns:a16="http://schemas.microsoft.com/office/drawing/2014/main" id="{842C57EE-161A-4742-8BC1-C8B4D586DE1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887" y="4650724"/>
            <a:ext cx="1012058" cy="1012058"/>
          </a:xfrm>
          <a:prstGeom prst="rect">
            <a:avLst/>
          </a:prstGeom>
        </p:spPr>
      </p:pic>
      <p:sp>
        <p:nvSpPr>
          <p:cNvPr id="7" name="TextBox 6">
            <a:extLst>
              <a:ext uri="{FF2B5EF4-FFF2-40B4-BE49-F238E27FC236}">
                <a16:creationId xmlns:a16="http://schemas.microsoft.com/office/drawing/2014/main" id="{24B41837-4971-409A-8A55-0B8280F7EDB2}"/>
              </a:ext>
            </a:extLst>
          </p:cNvPr>
          <p:cNvSpPr txBox="1"/>
          <p:nvPr/>
        </p:nvSpPr>
        <p:spPr>
          <a:xfrm>
            <a:off x="259305" y="1863733"/>
            <a:ext cx="11503898" cy="959237"/>
          </a:xfrm>
          <a:prstGeom prst="rect">
            <a:avLst/>
          </a:prstGeom>
          <a:noFill/>
        </p:spPr>
        <p:txBody>
          <a:bodyPr wrap="square" lIns="91440" tIns="45720" rIns="91440" bIns="45720" rtlCol="0" anchor="t">
            <a:spAutoFit/>
          </a:bodyPr>
          <a:lstStyle/>
          <a:p>
            <a:pPr marL="285750" indent="-285750" defTabSz="914400" eaLnBrk="1" hangingPunct="1">
              <a:lnSpc>
                <a:spcPct val="150000"/>
              </a:lnSpc>
              <a:spcBef>
                <a:spcPts val="600"/>
              </a:spcBef>
              <a:buFont typeface="Arial"/>
              <a:buChar char="•"/>
            </a:pPr>
            <a:endParaRPr lang="en-US" sz="2000" b="1">
              <a:solidFill>
                <a:srgbClr val="002B54"/>
              </a:solidFill>
              <a:latin typeface="Arial Nova"/>
            </a:endParaRPr>
          </a:p>
          <a:p>
            <a:pPr defTabSz="914400" eaLnBrk="1" hangingPunct="1">
              <a:lnSpc>
                <a:spcPct val="90000"/>
              </a:lnSpc>
              <a:spcBef>
                <a:spcPts val="1000"/>
              </a:spcBef>
            </a:pPr>
            <a:endParaRPr lang="en-US" sz="2000" b="1">
              <a:solidFill>
                <a:srgbClr val="002B54"/>
              </a:solidFill>
              <a:latin typeface="Arial Nova"/>
            </a:endParaRPr>
          </a:p>
        </p:txBody>
      </p:sp>
      <p:sp>
        <p:nvSpPr>
          <p:cNvPr id="10" name="TextBox 9">
            <a:extLst>
              <a:ext uri="{FF2B5EF4-FFF2-40B4-BE49-F238E27FC236}">
                <a16:creationId xmlns:a16="http://schemas.microsoft.com/office/drawing/2014/main" id="{2C429C82-D5DA-402D-807A-7124D5DE185C}"/>
              </a:ext>
            </a:extLst>
          </p:cNvPr>
          <p:cNvSpPr txBox="1"/>
          <p:nvPr/>
        </p:nvSpPr>
        <p:spPr>
          <a:xfrm>
            <a:off x="411061" y="1528946"/>
            <a:ext cx="11503898" cy="5334281"/>
          </a:xfrm>
          <a:prstGeom prst="rect">
            <a:avLst/>
          </a:prstGeom>
          <a:noFill/>
        </p:spPr>
        <p:txBody>
          <a:bodyPr wrap="square" lIns="91440" tIns="45720" rIns="91440" bIns="45720" rtlCol="0" anchor="t">
            <a:spAutoFit/>
          </a:bodyPr>
          <a:lstStyle/>
          <a:p>
            <a:pPr marL="285750" indent="-285750" defTabSz="914400" eaLnBrk="1" hangingPunct="1">
              <a:lnSpc>
                <a:spcPct val="90000"/>
              </a:lnSpc>
              <a:spcBef>
                <a:spcPts val="1800"/>
              </a:spcBef>
              <a:buFont typeface="Arial"/>
              <a:buChar char="•"/>
            </a:pPr>
            <a:r>
              <a:rPr lang="en-US" sz="2800">
                <a:solidFill>
                  <a:srgbClr val="002B54"/>
                </a:solidFill>
                <a:latin typeface="Arial Nova"/>
              </a:rPr>
              <a:t>Program is open to all ranks of military personnel</a:t>
            </a:r>
          </a:p>
          <a:p>
            <a:pPr marL="285750" indent="-285750" defTabSz="914400" eaLnBrk="1" hangingPunct="1">
              <a:lnSpc>
                <a:spcPct val="90000"/>
              </a:lnSpc>
              <a:spcBef>
                <a:spcPts val="1800"/>
              </a:spcBef>
              <a:buFont typeface="Arial"/>
              <a:buChar char="•"/>
            </a:pPr>
            <a:r>
              <a:rPr lang="en-US" sz="2800">
                <a:solidFill>
                  <a:srgbClr val="002B54"/>
                </a:solidFill>
                <a:latin typeface="Arial Nova"/>
              </a:rPr>
              <a:t>Military member applies to participate in the program by contacting their installation Education’s point of contact (USAF)</a:t>
            </a:r>
          </a:p>
          <a:p>
            <a:pPr marL="285750" indent="-285750" defTabSz="914400" eaLnBrk="1" hangingPunct="1">
              <a:lnSpc>
                <a:spcPct val="90000"/>
              </a:lnSpc>
              <a:spcBef>
                <a:spcPts val="1800"/>
              </a:spcBef>
              <a:buFont typeface="Arial"/>
              <a:buChar char="•"/>
            </a:pPr>
            <a:r>
              <a:rPr lang="en-US" sz="2800">
                <a:solidFill>
                  <a:srgbClr val="002B54"/>
                </a:solidFill>
                <a:latin typeface="Arial Nova"/>
              </a:rPr>
              <a:t>Military member is referred to CareerSource </a:t>
            </a:r>
          </a:p>
          <a:p>
            <a:pPr marL="285750" indent="-285750" defTabSz="914400" eaLnBrk="1" hangingPunct="1">
              <a:lnSpc>
                <a:spcPct val="90000"/>
              </a:lnSpc>
              <a:spcBef>
                <a:spcPts val="1800"/>
              </a:spcBef>
              <a:buFont typeface="Arial"/>
              <a:buChar char="•"/>
            </a:pPr>
            <a:r>
              <a:rPr lang="en-US" sz="2800">
                <a:solidFill>
                  <a:srgbClr val="002B54"/>
                </a:solidFill>
                <a:latin typeface="Arial Nova"/>
              </a:rPr>
              <a:t>CareerSource assists with matching to internships and completing needed paperwork</a:t>
            </a:r>
          </a:p>
          <a:p>
            <a:pPr marL="285750" indent="-285750" defTabSz="914400" eaLnBrk="1" hangingPunct="1">
              <a:lnSpc>
                <a:spcPct val="90000"/>
              </a:lnSpc>
              <a:spcBef>
                <a:spcPts val="1800"/>
              </a:spcBef>
              <a:buFont typeface="Arial"/>
              <a:buChar char="•"/>
            </a:pPr>
            <a:r>
              <a:rPr lang="en-US" sz="2800">
                <a:solidFill>
                  <a:srgbClr val="002B54"/>
                </a:solidFill>
                <a:latin typeface="Arial Nova"/>
              </a:rPr>
              <a:t>Command approval must be granted prior to participation</a:t>
            </a:r>
          </a:p>
          <a:p>
            <a:pPr marL="285750" indent="-285750" defTabSz="914400" eaLnBrk="1" hangingPunct="1">
              <a:lnSpc>
                <a:spcPct val="90000"/>
              </a:lnSpc>
              <a:spcBef>
                <a:spcPts val="1800"/>
              </a:spcBef>
              <a:buFont typeface="Arial"/>
              <a:buChar char="•"/>
            </a:pPr>
            <a:r>
              <a:rPr lang="en-US" sz="2800">
                <a:solidFill>
                  <a:srgbClr val="002B54"/>
                </a:solidFill>
                <a:latin typeface="Arial Nova"/>
              </a:rPr>
              <a:t>CareerSource case manages participant during internship and assist with job search/job placement near the end of the internship</a:t>
            </a:r>
          </a:p>
          <a:p>
            <a:pPr marL="285750" indent="-285750" defTabSz="914400" eaLnBrk="1" hangingPunct="1">
              <a:lnSpc>
                <a:spcPct val="90000"/>
              </a:lnSpc>
              <a:spcBef>
                <a:spcPts val="2500"/>
              </a:spcBef>
              <a:buFont typeface="Arial"/>
              <a:buChar char="•"/>
            </a:pPr>
            <a:endParaRPr lang="en-US" sz="2000" b="1">
              <a:solidFill>
                <a:srgbClr val="002B54"/>
              </a:solidFill>
              <a:latin typeface="Arial Nova"/>
            </a:endParaRPr>
          </a:p>
        </p:txBody>
      </p:sp>
    </p:spTree>
    <p:extLst>
      <p:ext uri="{BB962C8B-B14F-4D97-AF65-F5344CB8AC3E}">
        <p14:creationId xmlns:p14="http://schemas.microsoft.com/office/powerpoint/2010/main" val="1224376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86B75F1-4CCE-4DE7-B3EC-C0EB03F7521C}"/>
              </a:ext>
            </a:extLst>
          </p:cNvPr>
          <p:cNvSpPr txBox="1">
            <a:spLocks/>
          </p:cNvSpPr>
          <p:nvPr/>
        </p:nvSpPr>
        <p:spPr>
          <a:xfrm>
            <a:off x="0" y="0"/>
            <a:ext cx="12192000" cy="1375794"/>
          </a:xfrm>
          <a:prstGeom prst="rect">
            <a:avLst/>
          </a:prstGeom>
          <a:solidFill>
            <a:srgbClr val="002B5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Nova" panose="020B0504020202020204" pitchFamily="34" charset="0"/>
                <a:ea typeface="+mj-ea"/>
                <a:cs typeface="Times New Roman" panose="02020603050405020304" pitchFamily="18" charset="0"/>
              </a:defRPr>
            </a:lvl1pPr>
          </a:lstStyle>
          <a:p>
            <a:r>
              <a:rPr lang="en-US">
                <a:solidFill>
                  <a:schemeClr val="bg1"/>
                </a:solidFill>
              </a:rPr>
              <a:t>   Application</a:t>
            </a:r>
          </a:p>
        </p:txBody>
      </p:sp>
      <p:pic>
        <p:nvPicPr>
          <p:cNvPr id="8" name="Picture 7" descr="Timeline&#10;&#10;Description automatically generated with medium confidence">
            <a:extLst>
              <a:ext uri="{FF2B5EF4-FFF2-40B4-BE49-F238E27FC236}">
                <a16:creationId xmlns:a16="http://schemas.microsoft.com/office/drawing/2014/main" id="{2AB0C787-7762-435F-A1A8-2646FE479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7421" y="0"/>
            <a:ext cx="6634579" cy="6858000"/>
          </a:xfrm>
          <a:prstGeom prst="rect">
            <a:avLst/>
          </a:prstGeom>
        </p:spPr>
      </p:pic>
      <p:pic>
        <p:nvPicPr>
          <p:cNvPr id="3" name="Picture 2" descr="Text, letter&#10;&#10;Description automatically generated">
            <a:extLst>
              <a:ext uri="{FF2B5EF4-FFF2-40B4-BE49-F238E27FC236}">
                <a16:creationId xmlns:a16="http://schemas.microsoft.com/office/drawing/2014/main" id="{E8339973-CCE7-4BAD-A80A-DEB70492D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 y="1602297"/>
            <a:ext cx="5255035" cy="5029200"/>
          </a:xfrm>
          <a:prstGeom prst="rect">
            <a:avLst/>
          </a:prstGeom>
        </p:spPr>
      </p:pic>
    </p:spTree>
    <p:extLst>
      <p:ext uri="{BB962C8B-B14F-4D97-AF65-F5344CB8AC3E}">
        <p14:creationId xmlns:p14="http://schemas.microsoft.com/office/powerpoint/2010/main" val="313706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80406D-6209-4F19-81CB-D7A32D04DF83}"/>
              </a:ext>
            </a:extLst>
          </p:cNvPr>
          <p:cNvSpPr txBox="1">
            <a:spLocks/>
          </p:cNvSpPr>
          <p:nvPr/>
        </p:nvSpPr>
        <p:spPr>
          <a:xfrm>
            <a:off x="0" y="0"/>
            <a:ext cx="12192000" cy="1375794"/>
          </a:xfrm>
          <a:prstGeom prst="rect">
            <a:avLst/>
          </a:prstGeom>
          <a:solidFill>
            <a:srgbClr val="002B5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Arial Nova" panose="020B0504020202020204" pitchFamily="34" charset="0"/>
              </a:rPr>
              <a:t>   </a:t>
            </a:r>
          </a:p>
        </p:txBody>
      </p:sp>
      <p:sp>
        <p:nvSpPr>
          <p:cNvPr id="5" name="TextBox 4">
            <a:extLst>
              <a:ext uri="{FF2B5EF4-FFF2-40B4-BE49-F238E27FC236}">
                <a16:creationId xmlns:a16="http://schemas.microsoft.com/office/drawing/2014/main" id="{7F239269-399D-4297-9183-C9864BA6DA7E}"/>
              </a:ext>
            </a:extLst>
          </p:cNvPr>
          <p:cNvSpPr txBox="1"/>
          <p:nvPr/>
        </p:nvSpPr>
        <p:spPr>
          <a:xfrm>
            <a:off x="344051" y="87222"/>
            <a:ext cx="10570617" cy="1107996"/>
          </a:xfrm>
          <a:prstGeom prst="rect">
            <a:avLst/>
          </a:prstGeom>
          <a:noFill/>
        </p:spPr>
        <p:txBody>
          <a:bodyPr wrap="square" rtlCol="0">
            <a:spAutoFit/>
          </a:bodyPr>
          <a:lstStyle/>
          <a:p>
            <a:r>
              <a:rPr lang="en-US" sz="6600" b="1">
                <a:solidFill>
                  <a:schemeClr val="bg1"/>
                </a:solidFill>
                <a:latin typeface="Arial Nova" panose="020B0504020202020204" pitchFamily="34" charset="0"/>
              </a:rPr>
              <a:t>Employer Process</a:t>
            </a:r>
            <a:endParaRPr lang="en-US" sz="6600" b="1"/>
          </a:p>
        </p:txBody>
      </p:sp>
      <p:pic>
        <p:nvPicPr>
          <p:cNvPr id="6" name="Graphic 5" descr="Person eating">
            <a:extLst>
              <a:ext uri="{FF2B5EF4-FFF2-40B4-BE49-F238E27FC236}">
                <a16:creationId xmlns:a16="http://schemas.microsoft.com/office/drawing/2014/main" id="{842C57EE-161A-4742-8BC1-C8B4D586DE1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887" y="4650724"/>
            <a:ext cx="1012058" cy="1012058"/>
          </a:xfrm>
          <a:prstGeom prst="rect">
            <a:avLst/>
          </a:prstGeom>
        </p:spPr>
      </p:pic>
      <p:sp>
        <p:nvSpPr>
          <p:cNvPr id="7" name="TextBox 6">
            <a:extLst>
              <a:ext uri="{FF2B5EF4-FFF2-40B4-BE49-F238E27FC236}">
                <a16:creationId xmlns:a16="http://schemas.microsoft.com/office/drawing/2014/main" id="{24B41837-4971-409A-8A55-0B8280F7EDB2}"/>
              </a:ext>
            </a:extLst>
          </p:cNvPr>
          <p:cNvSpPr txBox="1"/>
          <p:nvPr/>
        </p:nvSpPr>
        <p:spPr>
          <a:xfrm>
            <a:off x="259305" y="1863733"/>
            <a:ext cx="11503898" cy="959237"/>
          </a:xfrm>
          <a:prstGeom prst="rect">
            <a:avLst/>
          </a:prstGeom>
          <a:noFill/>
        </p:spPr>
        <p:txBody>
          <a:bodyPr wrap="square" lIns="91440" tIns="45720" rIns="91440" bIns="45720" rtlCol="0" anchor="t">
            <a:spAutoFit/>
          </a:bodyPr>
          <a:lstStyle/>
          <a:p>
            <a:pPr marL="285750" indent="-285750" defTabSz="914400" eaLnBrk="1" hangingPunct="1">
              <a:lnSpc>
                <a:spcPct val="150000"/>
              </a:lnSpc>
              <a:spcBef>
                <a:spcPts val="600"/>
              </a:spcBef>
              <a:buFont typeface="Arial"/>
              <a:buChar char="•"/>
            </a:pPr>
            <a:endParaRPr lang="en-US" sz="2000" b="1">
              <a:solidFill>
                <a:srgbClr val="002B54"/>
              </a:solidFill>
              <a:latin typeface="Arial Nova"/>
            </a:endParaRPr>
          </a:p>
          <a:p>
            <a:pPr defTabSz="914400" eaLnBrk="1" hangingPunct="1">
              <a:lnSpc>
                <a:spcPct val="90000"/>
              </a:lnSpc>
              <a:spcBef>
                <a:spcPts val="1000"/>
              </a:spcBef>
            </a:pPr>
            <a:endParaRPr lang="en-US" sz="2000" b="1">
              <a:solidFill>
                <a:srgbClr val="002B54"/>
              </a:solidFill>
              <a:latin typeface="Arial Nova"/>
            </a:endParaRPr>
          </a:p>
        </p:txBody>
      </p:sp>
      <p:sp>
        <p:nvSpPr>
          <p:cNvPr id="8" name="TextBox 7">
            <a:extLst>
              <a:ext uri="{FF2B5EF4-FFF2-40B4-BE49-F238E27FC236}">
                <a16:creationId xmlns:a16="http://schemas.microsoft.com/office/drawing/2014/main" id="{FD280628-FAFF-4929-A725-CFB9354A075D}"/>
              </a:ext>
            </a:extLst>
          </p:cNvPr>
          <p:cNvSpPr txBox="1"/>
          <p:nvPr/>
        </p:nvSpPr>
        <p:spPr>
          <a:xfrm>
            <a:off x="344051" y="1148745"/>
            <a:ext cx="11503898" cy="4985980"/>
          </a:xfrm>
          <a:prstGeom prst="rect">
            <a:avLst/>
          </a:prstGeom>
          <a:noFill/>
        </p:spPr>
        <p:txBody>
          <a:bodyPr wrap="square" lIns="91440" tIns="45720" rIns="91440" bIns="45720" rtlCol="0" anchor="t">
            <a:spAutoFit/>
          </a:bodyPr>
          <a:lstStyle/>
          <a:p>
            <a:endParaRPr lang="en-US" sz="1800" b="0" i="0" u="none" strike="noStrike" baseline="0">
              <a:solidFill>
                <a:srgbClr val="000000"/>
              </a:solidFill>
              <a:latin typeface="Proxima Nova" panose="02000506030000020004" pitchFamily="50" charset="0"/>
            </a:endParaRPr>
          </a:p>
          <a:p>
            <a:pPr marL="457200" indent="-457200">
              <a:spcBef>
                <a:spcPts val="600"/>
              </a:spcBef>
              <a:spcAft>
                <a:spcPts val="1200"/>
              </a:spcAft>
              <a:buFont typeface="Arial" panose="020B0604020202020204" pitchFamily="34" charset="0"/>
              <a:buChar char="•"/>
            </a:pPr>
            <a:r>
              <a:rPr lang="en-US" sz="2800">
                <a:solidFill>
                  <a:srgbClr val="002B54"/>
                </a:solidFill>
                <a:latin typeface="Arial Nova" panose="020B0504020202020204" pitchFamily="34" charset="0"/>
              </a:rPr>
              <a:t>CareerSource coordinate's introduction between TSM and employer</a:t>
            </a:r>
            <a:endParaRPr lang="en-US" sz="2800" b="0" i="0" u="none" strike="noStrike" baseline="0">
              <a:solidFill>
                <a:srgbClr val="002B54"/>
              </a:solidFill>
              <a:latin typeface="Arial Nova" panose="020B0504020202020204" pitchFamily="34" charset="0"/>
            </a:endParaRPr>
          </a:p>
          <a:p>
            <a:pPr marL="457200" indent="-457200">
              <a:spcBef>
                <a:spcPts val="600"/>
              </a:spcBef>
              <a:spcAft>
                <a:spcPts val="1200"/>
              </a:spcAft>
              <a:buFont typeface="Arial" panose="020B0604020202020204" pitchFamily="34" charset="0"/>
              <a:buChar char="•"/>
            </a:pPr>
            <a:r>
              <a:rPr lang="en-US" sz="2800" b="0" i="0" u="none" strike="noStrike" baseline="0">
                <a:solidFill>
                  <a:srgbClr val="002B54"/>
                </a:solidFill>
                <a:latin typeface="Arial Nova" panose="020B0504020202020204" pitchFamily="34" charset="0"/>
              </a:rPr>
              <a:t>Employer develops internship(s) description and learning plan and provides to Veterans Florida and/ or CareerSource</a:t>
            </a:r>
          </a:p>
          <a:p>
            <a:pPr marL="457200" indent="-457200">
              <a:spcBef>
                <a:spcPts val="600"/>
              </a:spcBef>
              <a:spcAft>
                <a:spcPts val="1200"/>
              </a:spcAft>
              <a:buFont typeface="Arial" panose="020B0604020202020204" pitchFamily="34" charset="0"/>
              <a:buChar char="•"/>
            </a:pPr>
            <a:r>
              <a:rPr lang="en-US" sz="2800" b="0" i="0" u="none" strike="noStrike" baseline="0">
                <a:solidFill>
                  <a:srgbClr val="002B54"/>
                </a:solidFill>
                <a:latin typeface="Arial Nova" panose="020B0504020202020204" pitchFamily="34" charset="0"/>
              </a:rPr>
              <a:t>Employer interviews potential interns and completes required paperwork</a:t>
            </a:r>
          </a:p>
          <a:p>
            <a:pPr marL="457200" indent="-457200">
              <a:spcBef>
                <a:spcPts val="600"/>
              </a:spcBef>
              <a:spcAft>
                <a:spcPts val="1200"/>
              </a:spcAft>
              <a:buFont typeface="Arial" panose="020B0604020202020204" pitchFamily="34" charset="0"/>
              <a:buChar char="•"/>
            </a:pPr>
            <a:r>
              <a:rPr lang="en-US" sz="2800">
                <a:solidFill>
                  <a:srgbClr val="002B54"/>
                </a:solidFill>
                <a:latin typeface="Arial Nova" panose="020B0504020202020204" pitchFamily="34" charset="0"/>
              </a:rPr>
              <a:t>I</a:t>
            </a:r>
            <a:r>
              <a:rPr lang="en-US" sz="2800" b="0" i="0" u="none" strike="noStrike" baseline="0">
                <a:solidFill>
                  <a:srgbClr val="002B54"/>
                </a:solidFill>
                <a:latin typeface="Arial Nova" panose="020B0504020202020204" pitchFamily="34" charset="0"/>
              </a:rPr>
              <a:t>nternship begins after final approval from intern’s commander</a:t>
            </a:r>
          </a:p>
          <a:p>
            <a:pPr marL="457200" indent="-457200">
              <a:spcBef>
                <a:spcPts val="600"/>
              </a:spcBef>
              <a:spcAft>
                <a:spcPts val="1200"/>
              </a:spcAft>
              <a:buFont typeface="Arial" panose="020B0604020202020204" pitchFamily="34" charset="0"/>
              <a:buChar char="•"/>
            </a:pPr>
            <a:r>
              <a:rPr lang="en-US" sz="2800">
                <a:solidFill>
                  <a:srgbClr val="002B54"/>
                </a:solidFill>
                <a:latin typeface="Arial Nova" panose="020B0504020202020204" pitchFamily="34" charset="0"/>
              </a:rPr>
              <a:t>Communicates with CareerSource on status of hiring intern</a:t>
            </a:r>
          </a:p>
          <a:p>
            <a:pPr>
              <a:spcBef>
                <a:spcPts val="600"/>
              </a:spcBef>
              <a:spcAft>
                <a:spcPts val="1200"/>
              </a:spcAft>
            </a:pPr>
            <a:r>
              <a:rPr lang="en-US" sz="2400" i="1">
                <a:solidFill>
                  <a:srgbClr val="0D76BD"/>
                </a:solidFill>
                <a:latin typeface="Arial Nova"/>
              </a:rPr>
              <a:t>*CareerSource staff assists employers through the process</a:t>
            </a:r>
            <a:endParaRPr lang="en-US" sz="2400" i="1" u="none" strike="noStrike" baseline="0">
              <a:solidFill>
                <a:srgbClr val="0D76BD"/>
              </a:solidFill>
              <a:latin typeface="Arial Nova" panose="020B0504020202020204" pitchFamily="34" charset="0"/>
            </a:endParaRPr>
          </a:p>
        </p:txBody>
      </p:sp>
    </p:spTree>
    <p:extLst>
      <p:ext uri="{BB962C8B-B14F-4D97-AF65-F5344CB8AC3E}">
        <p14:creationId xmlns:p14="http://schemas.microsoft.com/office/powerpoint/2010/main" val="453275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80406D-6209-4F19-81CB-D7A32D04DF83}"/>
              </a:ext>
            </a:extLst>
          </p:cNvPr>
          <p:cNvSpPr txBox="1">
            <a:spLocks/>
          </p:cNvSpPr>
          <p:nvPr/>
        </p:nvSpPr>
        <p:spPr>
          <a:xfrm>
            <a:off x="0" y="0"/>
            <a:ext cx="12192000" cy="1375794"/>
          </a:xfrm>
          <a:prstGeom prst="rect">
            <a:avLst/>
          </a:prstGeom>
          <a:solidFill>
            <a:srgbClr val="002B54"/>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Arial Nova" panose="020B0504020202020204" pitchFamily="34" charset="0"/>
              </a:rPr>
              <a:t>   </a:t>
            </a:r>
          </a:p>
        </p:txBody>
      </p:sp>
      <p:sp>
        <p:nvSpPr>
          <p:cNvPr id="5" name="TextBox 4">
            <a:extLst>
              <a:ext uri="{FF2B5EF4-FFF2-40B4-BE49-F238E27FC236}">
                <a16:creationId xmlns:a16="http://schemas.microsoft.com/office/drawing/2014/main" id="{7F239269-399D-4297-9183-C9864BA6DA7E}"/>
              </a:ext>
            </a:extLst>
          </p:cNvPr>
          <p:cNvSpPr txBox="1"/>
          <p:nvPr/>
        </p:nvSpPr>
        <p:spPr>
          <a:xfrm>
            <a:off x="344051" y="87222"/>
            <a:ext cx="10570617" cy="1107996"/>
          </a:xfrm>
          <a:prstGeom prst="rect">
            <a:avLst/>
          </a:prstGeom>
          <a:noFill/>
        </p:spPr>
        <p:txBody>
          <a:bodyPr wrap="square" rtlCol="0">
            <a:spAutoFit/>
          </a:bodyPr>
          <a:lstStyle/>
          <a:p>
            <a:r>
              <a:rPr lang="en-US" sz="6600" b="1">
                <a:solidFill>
                  <a:schemeClr val="bg1"/>
                </a:solidFill>
                <a:latin typeface="Arial Nova" panose="020B0504020202020204" pitchFamily="34" charset="0"/>
              </a:rPr>
              <a:t>CareerSource Process</a:t>
            </a:r>
            <a:endParaRPr lang="en-US" sz="6600" b="1"/>
          </a:p>
        </p:txBody>
      </p:sp>
      <p:pic>
        <p:nvPicPr>
          <p:cNvPr id="6" name="Graphic 5" descr="Person eating">
            <a:extLst>
              <a:ext uri="{FF2B5EF4-FFF2-40B4-BE49-F238E27FC236}">
                <a16:creationId xmlns:a16="http://schemas.microsoft.com/office/drawing/2014/main" id="{842C57EE-161A-4742-8BC1-C8B4D586DE1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887" y="4650724"/>
            <a:ext cx="1012058" cy="1012058"/>
          </a:xfrm>
          <a:prstGeom prst="rect">
            <a:avLst/>
          </a:prstGeom>
        </p:spPr>
      </p:pic>
      <p:sp>
        <p:nvSpPr>
          <p:cNvPr id="7" name="TextBox 6">
            <a:extLst>
              <a:ext uri="{FF2B5EF4-FFF2-40B4-BE49-F238E27FC236}">
                <a16:creationId xmlns:a16="http://schemas.microsoft.com/office/drawing/2014/main" id="{24B41837-4971-409A-8A55-0B8280F7EDB2}"/>
              </a:ext>
            </a:extLst>
          </p:cNvPr>
          <p:cNvSpPr txBox="1"/>
          <p:nvPr/>
        </p:nvSpPr>
        <p:spPr>
          <a:xfrm>
            <a:off x="259305" y="1863733"/>
            <a:ext cx="11503898" cy="959237"/>
          </a:xfrm>
          <a:prstGeom prst="rect">
            <a:avLst/>
          </a:prstGeom>
          <a:noFill/>
        </p:spPr>
        <p:txBody>
          <a:bodyPr wrap="square" lIns="91440" tIns="45720" rIns="91440" bIns="45720" rtlCol="0" anchor="t">
            <a:spAutoFit/>
          </a:bodyPr>
          <a:lstStyle/>
          <a:p>
            <a:pPr marL="285750" indent="-285750" defTabSz="914400" eaLnBrk="1" hangingPunct="1">
              <a:lnSpc>
                <a:spcPct val="150000"/>
              </a:lnSpc>
              <a:spcBef>
                <a:spcPts val="600"/>
              </a:spcBef>
              <a:buFont typeface="Arial"/>
              <a:buChar char="•"/>
            </a:pPr>
            <a:endParaRPr lang="en-US" sz="2000" b="1">
              <a:solidFill>
                <a:srgbClr val="002B54"/>
              </a:solidFill>
              <a:latin typeface="Arial Nova"/>
            </a:endParaRPr>
          </a:p>
          <a:p>
            <a:pPr defTabSz="914400" eaLnBrk="1" hangingPunct="1">
              <a:lnSpc>
                <a:spcPct val="90000"/>
              </a:lnSpc>
              <a:spcBef>
                <a:spcPts val="1000"/>
              </a:spcBef>
            </a:pPr>
            <a:endParaRPr lang="en-US" sz="2000" b="1">
              <a:solidFill>
                <a:srgbClr val="002B54"/>
              </a:solidFill>
              <a:latin typeface="Arial Nova"/>
            </a:endParaRPr>
          </a:p>
        </p:txBody>
      </p:sp>
      <p:sp>
        <p:nvSpPr>
          <p:cNvPr id="9" name="TextBox 8">
            <a:extLst>
              <a:ext uri="{FF2B5EF4-FFF2-40B4-BE49-F238E27FC236}">
                <a16:creationId xmlns:a16="http://schemas.microsoft.com/office/drawing/2014/main" id="{3779C7A3-F7C9-4538-B837-38D9046D901F}"/>
              </a:ext>
            </a:extLst>
          </p:cNvPr>
          <p:cNvSpPr txBox="1"/>
          <p:nvPr/>
        </p:nvSpPr>
        <p:spPr>
          <a:xfrm>
            <a:off x="411061" y="1528946"/>
            <a:ext cx="11503898" cy="5568191"/>
          </a:xfrm>
          <a:prstGeom prst="rect">
            <a:avLst/>
          </a:prstGeom>
          <a:noFill/>
        </p:spPr>
        <p:txBody>
          <a:bodyPr wrap="square" lIns="91440" tIns="45720" rIns="91440" bIns="45720" rtlCol="0" anchor="t">
            <a:spAutoFit/>
          </a:bodyPr>
          <a:lstStyle/>
          <a:p>
            <a:pPr marL="285750" indent="-285750" defTabSz="914400" eaLnBrk="1" hangingPunct="1">
              <a:lnSpc>
                <a:spcPct val="90000"/>
              </a:lnSpc>
              <a:spcBef>
                <a:spcPts val="1200"/>
              </a:spcBef>
              <a:buFont typeface="Arial"/>
              <a:buChar char="•"/>
            </a:pPr>
            <a:r>
              <a:rPr lang="en-US" sz="2800">
                <a:solidFill>
                  <a:srgbClr val="002B54"/>
                </a:solidFill>
                <a:latin typeface="Arial Nova"/>
              </a:rPr>
              <a:t>Service member reaches out to CareerSource (EF registration, background wizard, and intake form)</a:t>
            </a:r>
          </a:p>
          <a:p>
            <a:pPr marL="285750" indent="-285750" defTabSz="914400" eaLnBrk="1" hangingPunct="1">
              <a:lnSpc>
                <a:spcPct val="90000"/>
              </a:lnSpc>
              <a:spcBef>
                <a:spcPts val="1200"/>
              </a:spcBef>
              <a:buFont typeface="Arial"/>
              <a:buChar char="•"/>
            </a:pPr>
            <a:r>
              <a:rPr lang="en-US" sz="2800">
                <a:solidFill>
                  <a:srgbClr val="002B54"/>
                </a:solidFill>
                <a:latin typeface="Arial Nova"/>
              </a:rPr>
              <a:t>First appointment (WP enrollment, explanation of process)</a:t>
            </a:r>
          </a:p>
          <a:p>
            <a:pPr marL="285750" indent="-285750" defTabSz="914400" eaLnBrk="1" hangingPunct="1">
              <a:lnSpc>
                <a:spcPct val="90000"/>
              </a:lnSpc>
              <a:spcBef>
                <a:spcPts val="1200"/>
              </a:spcBef>
              <a:buFont typeface="Arial"/>
              <a:buChar char="•"/>
            </a:pPr>
            <a:r>
              <a:rPr lang="en-US" sz="2800">
                <a:solidFill>
                  <a:srgbClr val="002B54"/>
                </a:solidFill>
                <a:latin typeface="Arial Nova"/>
              </a:rPr>
              <a:t>Follow up appointments (develop resume and a list of desired employers/internship locations)</a:t>
            </a:r>
          </a:p>
          <a:p>
            <a:pPr marL="285750" indent="-285750" defTabSz="914400" eaLnBrk="1" hangingPunct="1">
              <a:lnSpc>
                <a:spcPct val="90000"/>
              </a:lnSpc>
              <a:spcBef>
                <a:spcPts val="1200"/>
              </a:spcBef>
              <a:buFont typeface="Arial"/>
              <a:buChar char="•"/>
            </a:pPr>
            <a:r>
              <a:rPr lang="en-US" sz="2800">
                <a:solidFill>
                  <a:srgbClr val="002B54"/>
                </a:solidFill>
                <a:latin typeface="Arial Nova"/>
              </a:rPr>
              <a:t>Mid term internship appointment (status check in and deploy job search plan/job searches strategies).</a:t>
            </a:r>
          </a:p>
          <a:p>
            <a:pPr marL="285750" indent="-285750" defTabSz="914400" eaLnBrk="1" hangingPunct="1">
              <a:lnSpc>
                <a:spcPct val="90000"/>
              </a:lnSpc>
              <a:spcBef>
                <a:spcPts val="1200"/>
              </a:spcBef>
              <a:buFont typeface="Arial"/>
              <a:buChar char="•"/>
            </a:pPr>
            <a:r>
              <a:rPr lang="en-US" sz="2800">
                <a:solidFill>
                  <a:srgbClr val="002B54"/>
                </a:solidFill>
                <a:latin typeface="Arial Nova"/>
              </a:rPr>
              <a:t>Record placement/obtained employment</a:t>
            </a:r>
          </a:p>
          <a:p>
            <a:pPr marL="285750" indent="-285750" defTabSz="914400" eaLnBrk="1" hangingPunct="1">
              <a:lnSpc>
                <a:spcPct val="90000"/>
              </a:lnSpc>
              <a:spcBef>
                <a:spcPts val="1200"/>
              </a:spcBef>
              <a:buFont typeface="Arial"/>
              <a:buChar char="•"/>
            </a:pPr>
            <a:r>
              <a:rPr lang="en-US" sz="2800">
                <a:solidFill>
                  <a:srgbClr val="002B54"/>
                </a:solidFill>
                <a:latin typeface="Arial Nova"/>
              </a:rPr>
              <a:t>Track progress</a:t>
            </a:r>
          </a:p>
          <a:p>
            <a:pPr marL="285750" indent="-285750" defTabSz="914400" eaLnBrk="1" hangingPunct="1">
              <a:lnSpc>
                <a:spcPct val="90000"/>
              </a:lnSpc>
              <a:spcBef>
                <a:spcPts val="1800"/>
              </a:spcBef>
              <a:buFont typeface="Arial"/>
              <a:buChar char="•"/>
            </a:pPr>
            <a:endParaRPr lang="en-US" sz="2800">
              <a:solidFill>
                <a:srgbClr val="002B54"/>
              </a:solidFill>
              <a:latin typeface="Arial Nova"/>
            </a:endParaRPr>
          </a:p>
          <a:p>
            <a:pPr marL="285750" indent="-285750" defTabSz="914400" eaLnBrk="1" hangingPunct="1">
              <a:lnSpc>
                <a:spcPct val="90000"/>
              </a:lnSpc>
              <a:spcBef>
                <a:spcPts val="2500"/>
              </a:spcBef>
              <a:buFont typeface="Arial"/>
              <a:buChar char="•"/>
            </a:pPr>
            <a:endParaRPr lang="en-US" sz="2000" b="1">
              <a:solidFill>
                <a:srgbClr val="002B54"/>
              </a:solidFill>
              <a:latin typeface="Arial Nova"/>
            </a:endParaRPr>
          </a:p>
        </p:txBody>
      </p:sp>
    </p:spTree>
    <p:extLst>
      <p:ext uri="{BB962C8B-B14F-4D97-AF65-F5344CB8AC3E}">
        <p14:creationId xmlns:p14="http://schemas.microsoft.com/office/powerpoint/2010/main" val="2579873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1452</Words>
  <Application>Microsoft Office PowerPoint</Application>
  <PresentationFormat>Widescreen</PresentationFormat>
  <Paragraphs>141</Paragraphs>
  <Slides>14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Nova</vt:lpstr>
      <vt:lpstr>Calibri</vt:lpstr>
      <vt:lpstr>Calibri Light</vt:lpstr>
      <vt:lpstr>Open Sans</vt:lpstr>
      <vt:lpstr>Proxima Nova</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Cowan</dc:creator>
  <cp:lastModifiedBy>Terry Cowan</cp:lastModifiedBy>
  <cp:revision>1</cp:revision>
  <cp:lastPrinted>2021-10-12T12:32:14Z</cp:lastPrinted>
  <dcterms:created xsi:type="dcterms:W3CDTF">2021-10-11T22:29:02Z</dcterms:created>
  <dcterms:modified xsi:type="dcterms:W3CDTF">2021-10-14T23:06:59Z</dcterms:modified>
</cp:coreProperties>
</file>